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19" r:id="rId1"/>
  </p:sldMasterIdLst>
  <p:notesMasterIdLst>
    <p:notesMasterId r:id="rId6"/>
  </p:notesMasterIdLst>
  <p:handoutMasterIdLst>
    <p:handoutMasterId r:id="rId7"/>
  </p:handoutMasterIdLst>
  <p:sldIdLst>
    <p:sldId id="652" r:id="rId2"/>
    <p:sldId id="636" r:id="rId3"/>
    <p:sldId id="649" r:id="rId4"/>
    <p:sldId id="650" r:id="rId5"/>
  </p:sldIdLst>
  <p:sldSz cx="9144000" cy="6858000" type="screen4x3"/>
  <p:notesSz cx="9872663" cy="67421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6600"/>
    <a:srgbClr val="336699"/>
    <a:srgbClr val="FFFFCC"/>
    <a:srgbClr val="C9C29F"/>
    <a:srgbClr val="0000FF"/>
    <a:srgbClr val="FF0000"/>
    <a:srgbClr val="003366"/>
    <a:srgbClr val="0033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17" autoAdjust="0"/>
    <p:restoredTop sz="96433" autoAdjust="0"/>
  </p:normalViewPr>
  <p:slideViewPr>
    <p:cSldViewPr>
      <p:cViewPr>
        <p:scale>
          <a:sx n="90" d="100"/>
          <a:sy n="90" d="100"/>
        </p:scale>
        <p:origin x="-2340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/>
          <a:lstStyle>
            <a:lvl1pPr algn="r">
              <a:defRPr sz="1200"/>
            </a:lvl1pPr>
          </a:lstStyle>
          <a:p>
            <a:fld id="{4E6F2B21-0E02-41F6-ADD9-7FA5BC88984B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03838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5" y="6403838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 anchor="b"/>
          <a:lstStyle>
            <a:lvl1pPr algn="r">
              <a:defRPr sz="1200"/>
            </a:lvl1pPr>
          </a:lstStyle>
          <a:p>
            <a:fld id="{58FBB172-6A55-4CE2-BBCE-C3F599F59B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788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2225" y="0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/>
          <a:lstStyle>
            <a:lvl1pPr algn="r">
              <a:defRPr sz="1200"/>
            </a:lvl1pPr>
          </a:lstStyle>
          <a:p>
            <a:fld id="{2C635564-D7DC-42A9-947A-C38750AD64B6}" type="datetimeFigureOut">
              <a:rPr lang="ru-RU" smtClean="0"/>
              <a:pPr/>
              <a:t>30.08.2022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73437" cy="2528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23" tIns="45411" rIns="90823" bIns="454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267" y="3202503"/>
            <a:ext cx="7898130" cy="3033951"/>
          </a:xfrm>
          <a:prstGeom prst="rect">
            <a:avLst/>
          </a:prstGeom>
        </p:spPr>
        <p:txBody>
          <a:bodyPr vert="horz" lIns="90823" tIns="45411" rIns="90823" bIns="4541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03838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2225" y="6403838"/>
            <a:ext cx="4278154" cy="337106"/>
          </a:xfrm>
          <a:prstGeom prst="rect">
            <a:avLst/>
          </a:prstGeom>
        </p:spPr>
        <p:txBody>
          <a:bodyPr vert="horz" lIns="90823" tIns="45411" rIns="90823" bIns="45411" rtlCol="0" anchor="b"/>
          <a:lstStyle>
            <a:lvl1pPr algn="r">
              <a:defRPr sz="1200"/>
            </a:lvl1pPr>
          </a:lstStyle>
          <a:p>
            <a:fld id="{3DA05DBE-17D5-499C-97D9-D066631018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6356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E0D07-822A-41BA-969C-0D1D07BB5D36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395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9C9F-7A95-4863-946E-DCEBC273A307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A3F03-EA53-4AAB-AD72-52D66BB71CEB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60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9E757-651C-4B1A-A7FB-39342A679BA1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31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D997-3640-45AF-A9B0-802FCE7158AD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3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9497D-86F1-4D1A-8C56-A3A99FFC5224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26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4A9AF-CF29-47B7-BBAB-C647187EBCE1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58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EC36A-4A88-4648-8E73-AB5948BE1050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65F74-A7D8-4919-9B07-0592EECD1E40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9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4D485-0C10-41A8-A281-580311B72A48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63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E1163-ACFA-47EF-ACAC-1E4806E4E81F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44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24B28-4E87-4944-A251-06F4CB12B8B1}" type="datetime1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30.08.2022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E9B00-68F3-471A-83F9-9A9CF89F5435}" type="slidenum">
              <a:rPr lang="ru-RU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36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0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226939" y="1931497"/>
            <a:ext cx="823436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ru-RU" altLang="ru-RU" sz="2800" dirty="0">
                <a:latin typeface="Calibri"/>
                <a:ea typeface="+mj-ea"/>
                <a:cs typeface="+mj-cs"/>
              </a:rPr>
              <a:t>Показатели достижения целей </a:t>
            </a:r>
            <a:endParaRPr lang="ru-RU" altLang="ru-RU" sz="2800" dirty="0" smtClean="0">
              <a:latin typeface="Calibri"/>
              <a:ea typeface="+mj-ea"/>
              <a:cs typeface="+mj-cs"/>
            </a:endParaRPr>
          </a:p>
          <a:p>
            <a:pPr eaLnBrk="1" hangingPunct="1"/>
            <a:r>
              <a:rPr lang="ru-RU" altLang="ru-RU" sz="2800" dirty="0" smtClean="0">
                <a:latin typeface="Calibri"/>
                <a:ea typeface="+mj-ea"/>
                <a:cs typeface="+mj-cs"/>
              </a:rPr>
              <a:t>социально-экономического </a:t>
            </a:r>
            <a:r>
              <a:rPr lang="ru-RU" altLang="ru-RU" sz="2800" dirty="0">
                <a:latin typeface="Calibri"/>
                <a:ea typeface="+mj-ea"/>
                <a:cs typeface="+mj-cs"/>
              </a:rPr>
              <a:t>развития города Твери </a:t>
            </a:r>
          </a:p>
          <a:p>
            <a:pPr eaLnBrk="1" hangingPunct="1"/>
            <a:r>
              <a:rPr lang="ru-RU" altLang="ru-RU" sz="2800" dirty="0">
                <a:latin typeface="Calibri"/>
                <a:ea typeface="+mj-ea"/>
                <a:cs typeface="+mj-cs"/>
              </a:rPr>
              <a:t>и индикаторы оценки эффективности реализации </a:t>
            </a:r>
          </a:p>
          <a:p>
            <a:pPr eaLnBrk="1" hangingPunct="1"/>
            <a:r>
              <a:rPr lang="ru-RU" altLang="ru-RU" sz="2800" dirty="0">
                <a:latin typeface="Calibri"/>
                <a:ea typeface="+mj-ea"/>
                <a:cs typeface="+mj-cs"/>
              </a:rPr>
              <a:t>Стратегии социально - экономического развития города Твери до 2035 </a:t>
            </a:r>
            <a:r>
              <a:rPr lang="ru-RU" altLang="ru-RU" sz="2800" dirty="0" smtClean="0">
                <a:latin typeface="Calibri"/>
                <a:ea typeface="+mj-ea"/>
                <a:cs typeface="+mj-cs"/>
              </a:rPr>
              <a:t>года</a:t>
            </a:r>
          </a:p>
          <a:p>
            <a:pPr eaLnBrk="1" hangingPunct="1"/>
            <a:r>
              <a:rPr lang="ru-RU" altLang="ru-RU" sz="2400" dirty="0" smtClean="0">
                <a:latin typeface="Calibri"/>
                <a:ea typeface="+mj-ea"/>
                <a:cs typeface="+mj-cs"/>
              </a:rPr>
              <a:t>(за </a:t>
            </a:r>
            <a:r>
              <a:rPr lang="ru-RU" altLang="ru-RU" sz="2400" dirty="0" smtClean="0">
                <a:latin typeface="Calibri"/>
                <a:ea typeface="+mj-ea"/>
                <a:cs typeface="+mj-cs"/>
              </a:rPr>
              <a:t>2019 </a:t>
            </a:r>
            <a:r>
              <a:rPr lang="ru-RU" altLang="ru-RU" sz="2400" dirty="0" smtClean="0">
                <a:latin typeface="Calibri"/>
                <a:ea typeface="+mj-ea"/>
                <a:cs typeface="+mj-cs"/>
              </a:rPr>
              <a:t>год) </a:t>
            </a:r>
            <a:endParaRPr lang="ru-RU" altLang="ru-RU" sz="2400" dirty="0">
              <a:latin typeface="Calibri"/>
              <a:ea typeface="+mj-ea"/>
              <a:cs typeface="+mj-cs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>
            <a:off x="3498792" y="9041"/>
            <a:ext cx="1847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ru-RU" altLang="ru-RU" sz="3600" dirty="0">
              <a:solidFill>
                <a:schemeClr val="bg1"/>
              </a:solidFill>
              <a:latin typeface="+mn-lt"/>
              <a:ea typeface="Lato Light" pitchFamily="34" charset="0"/>
              <a:cs typeface="Lato Light" pitchFamily="34" charset="0"/>
            </a:endParaRPr>
          </a:p>
        </p:txBody>
      </p:sp>
      <p:grpSp>
        <p:nvGrpSpPr>
          <p:cNvPr id="3112" name="Группа 3111"/>
          <p:cNvGrpSpPr/>
          <p:nvPr/>
        </p:nvGrpSpPr>
        <p:grpSpPr>
          <a:xfrm>
            <a:off x="-10852" y="6205990"/>
            <a:ext cx="9166922" cy="484205"/>
            <a:chOff x="-14469" y="6205981"/>
            <a:chExt cx="12222562" cy="484205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 rot="1800000">
              <a:off x="441477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9800000" flipH="1">
              <a:off x="289495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800000">
              <a:off x="137513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9800000" flipH="1">
              <a:off x="-14469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rot="1800000">
              <a:off x="1049405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9800000" flipH="1">
              <a:off x="897423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1800000">
              <a:off x="745441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9800000" flipH="1">
              <a:off x="593459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800000">
              <a:off x="1657332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9800000" flipH="1">
              <a:off x="1505350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1800000">
              <a:off x="1353368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9800000" flipH="1">
              <a:off x="1201386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rot="1800000">
              <a:off x="2265260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19800000" flipH="1">
              <a:off x="2113278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1800000">
              <a:off x="1961296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rot="19800000" flipH="1">
              <a:off x="1809314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800000">
              <a:off x="2873186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rot="19800000" flipH="1">
              <a:off x="2721204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1800000">
              <a:off x="2569222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rot="19800000" flipH="1">
              <a:off x="2417240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1800000">
              <a:off x="3481114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rot="19800000" flipH="1">
              <a:off x="3329132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1800000">
              <a:off x="3177150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rot="19800000" flipH="1">
              <a:off x="3025168" y="621255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1800000">
              <a:off x="4089041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 rot="19800000" flipH="1">
              <a:off x="3937059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1800000">
              <a:off x="3785077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19800000" flipH="1">
              <a:off x="3633095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1800000">
              <a:off x="4696969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19800000" flipH="1">
              <a:off x="4544987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1800000">
              <a:off x="4393005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9800000" flipH="1">
              <a:off x="4241023" y="62125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800000">
              <a:off x="5304895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19800000" flipH="1">
              <a:off x="5152913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 rot="1800000">
              <a:off x="5000931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19800000" flipH="1">
              <a:off x="4848949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rot="1800000">
              <a:off x="5912823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19800000" flipH="1">
              <a:off x="5760841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1800000">
              <a:off x="5608859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единительная линия 56"/>
            <p:cNvCxnSpPr/>
            <p:nvPr/>
          </p:nvCxnSpPr>
          <p:spPr>
            <a:xfrm rot="19800000" flipH="1">
              <a:off x="5456877" y="62125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rot="1800000">
              <a:off x="6520750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 rot="19800000" flipH="1">
              <a:off x="6368768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rot="1800000">
              <a:off x="6216786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rot="19800000" flipH="1">
              <a:off x="6064804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rot="1800000">
              <a:off x="7128678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 rot="19800000" flipH="1">
              <a:off x="6976696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rot="1800000">
              <a:off x="6824714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 rot="19800000" flipH="1">
              <a:off x="6672732" y="62125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 rot="1800000">
              <a:off x="7736602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 rot="19800000" flipH="1">
              <a:off x="7584620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rot="1800000">
              <a:off x="7432638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/>
            <p:nvPr/>
          </p:nvCxnSpPr>
          <p:spPr>
            <a:xfrm rot="19800000" flipH="1">
              <a:off x="7280656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 rot="1800000">
              <a:off x="8344530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rot="19800000" flipH="1">
              <a:off x="8192548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rot="1800000">
              <a:off x="8040566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 rot="19800000" flipH="1">
              <a:off x="7888584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/>
            <p:nvPr/>
          </p:nvCxnSpPr>
          <p:spPr>
            <a:xfrm rot="1800000">
              <a:off x="8952457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Прямая соединительная линия 74"/>
            <p:cNvCxnSpPr/>
            <p:nvPr/>
          </p:nvCxnSpPr>
          <p:spPr>
            <a:xfrm rot="19800000" flipH="1">
              <a:off x="8800475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 rot="1800000">
              <a:off x="8648493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Прямая соединительная линия 76"/>
            <p:cNvCxnSpPr/>
            <p:nvPr/>
          </p:nvCxnSpPr>
          <p:spPr>
            <a:xfrm rot="19800000" flipH="1">
              <a:off x="8496511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1800000">
              <a:off x="9560385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 rot="19800000" flipH="1">
              <a:off x="9408403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rot="1800000">
              <a:off x="9256421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Прямая соединительная линия 80"/>
            <p:cNvCxnSpPr/>
            <p:nvPr/>
          </p:nvCxnSpPr>
          <p:spPr>
            <a:xfrm rot="19800000" flipH="1">
              <a:off x="9104439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Прямая соединительная линия 81"/>
            <p:cNvCxnSpPr/>
            <p:nvPr/>
          </p:nvCxnSpPr>
          <p:spPr>
            <a:xfrm rot="1800000">
              <a:off x="10168309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/>
            <p:cNvCxnSpPr/>
            <p:nvPr/>
          </p:nvCxnSpPr>
          <p:spPr>
            <a:xfrm rot="19800000" flipH="1">
              <a:off x="10016327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/>
            <p:cNvCxnSpPr/>
            <p:nvPr/>
          </p:nvCxnSpPr>
          <p:spPr>
            <a:xfrm rot="1800000">
              <a:off x="9864345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19800000" flipH="1">
              <a:off x="9712363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Прямая соединительная линия 85"/>
            <p:cNvCxnSpPr/>
            <p:nvPr/>
          </p:nvCxnSpPr>
          <p:spPr>
            <a:xfrm rot="1800000">
              <a:off x="10776237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Прямая соединительная линия 86"/>
            <p:cNvCxnSpPr/>
            <p:nvPr/>
          </p:nvCxnSpPr>
          <p:spPr>
            <a:xfrm rot="19800000" flipH="1">
              <a:off x="10624255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Прямая соединительная линия 87"/>
            <p:cNvCxnSpPr/>
            <p:nvPr/>
          </p:nvCxnSpPr>
          <p:spPr>
            <a:xfrm rot="1800000">
              <a:off x="10472273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 rot="19800000" flipH="1">
              <a:off x="10320291" y="620598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Прямая соединительная линия 89"/>
            <p:cNvCxnSpPr/>
            <p:nvPr/>
          </p:nvCxnSpPr>
          <p:spPr>
            <a:xfrm rot="1800000">
              <a:off x="11384164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Прямая соединительная линия 90"/>
            <p:cNvCxnSpPr/>
            <p:nvPr/>
          </p:nvCxnSpPr>
          <p:spPr>
            <a:xfrm rot="19800000" flipH="1">
              <a:off x="11232182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Прямая соединительная линия 91"/>
            <p:cNvCxnSpPr/>
            <p:nvPr/>
          </p:nvCxnSpPr>
          <p:spPr>
            <a:xfrm rot="1800000">
              <a:off x="11080200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единительная линия 92"/>
            <p:cNvCxnSpPr/>
            <p:nvPr/>
          </p:nvCxnSpPr>
          <p:spPr>
            <a:xfrm rot="19800000" flipH="1">
              <a:off x="10928218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Прямая соединительная линия 93"/>
            <p:cNvCxnSpPr/>
            <p:nvPr/>
          </p:nvCxnSpPr>
          <p:spPr>
            <a:xfrm rot="1800000">
              <a:off x="11992092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Прямая соединительная линия 94"/>
            <p:cNvCxnSpPr/>
            <p:nvPr/>
          </p:nvCxnSpPr>
          <p:spPr>
            <a:xfrm rot="19800000" flipH="1">
              <a:off x="11840110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Прямая соединительная линия 95"/>
            <p:cNvCxnSpPr/>
            <p:nvPr/>
          </p:nvCxnSpPr>
          <p:spPr>
            <a:xfrm rot="1800000">
              <a:off x="11688128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 rot="19800000" flipH="1">
              <a:off x="11536146" y="62059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Прямая соединительная линия 407"/>
            <p:cNvCxnSpPr/>
            <p:nvPr/>
          </p:nvCxnSpPr>
          <p:spPr>
            <a:xfrm rot="1800000">
              <a:off x="441478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Прямая соединительная линия 408"/>
            <p:cNvCxnSpPr/>
            <p:nvPr/>
          </p:nvCxnSpPr>
          <p:spPr>
            <a:xfrm rot="19800000" flipH="1">
              <a:off x="289496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Прямая соединительная линия 409"/>
            <p:cNvCxnSpPr/>
            <p:nvPr/>
          </p:nvCxnSpPr>
          <p:spPr>
            <a:xfrm rot="1800000">
              <a:off x="137514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Прямая соединительная линия 410"/>
            <p:cNvCxnSpPr/>
            <p:nvPr/>
          </p:nvCxnSpPr>
          <p:spPr>
            <a:xfrm rot="19800000" flipH="1">
              <a:off x="-14468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Прямая соединительная линия 411"/>
            <p:cNvCxnSpPr/>
            <p:nvPr/>
          </p:nvCxnSpPr>
          <p:spPr>
            <a:xfrm rot="1800000">
              <a:off x="1049406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Прямая соединительная линия 412"/>
            <p:cNvCxnSpPr/>
            <p:nvPr/>
          </p:nvCxnSpPr>
          <p:spPr>
            <a:xfrm rot="19800000" flipH="1">
              <a:off x="897424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Прямая соединительная линия 413"/>
            <p:cNvCxnSpPr/>
            <p:nvPr/>
          </p:nvCxnSpPr>
          <p:spPr>
            <a:xfrm rot="1800000">
              <a:off x="745442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Прямая соединительная линия 414"/>
            <p:cNvCxnSpPr/>
            <p:nvPr/>
          </p:nvCxnSpPr>
          <p:spPr>
            <a:xfrm rot="19800000" flipH="1">
              <a:off x="593460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Прямая соединительная линия 415"/>
            <p:cNvCxnSpPr/>
            <p:nvPr/>
          </p:nvCxnSpPr>
          <p:spPr>
            <a:xfrm rot="1800000">
              <a:off x="1657333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Прямая соединительная линия 416"/>
            <p:cNvCxnSpPr/>
            <p:nvPr/>
          </p:nvCxnSpPr>
          <p:spPr>
            <a:xfrm rot="19800000" flipH="1">
              <a:off x="1505351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Прямая соединительная линия 417"/>
            <p:cNvCxnSpPr/>
            <p:nvPr/>
          </p:nvCxnSpPr>
          <p:spPr>
            <a:xfrm rot="1800000">
              <a:off x="1353369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Прямая соединительная линия 418"/>
            <p:cNvCxnSpPr/>
            <p:nvPr/>
          </p:nvCxnSpPr>
          <p:spPr>
            <a:xfrm rot="19800000" flipH="1">
              <a:off x="1201387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Прямая соединительная линия 419"/>
            <p:cNvCxnSpPr/>
            <p:nvPr/>
          </p:nvCxnSpPr>
          <p:spPr>
            <a:xfrm rot="1800000">
              <a:off x="2265261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Прямая соединительная линия 420"/>
            <p:cNvCxnSpPr/>
            <p:nvPr/>
          </p:nvCxnSpPr>
          <p:spPr>
            <a:xfrm rot="19800000" flipH="1">
              <a:off x="2113279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Прямая соединительная линия 421"/>
            <p:cNvCxnSpPr/>
            <p:nvPr/>
          </p:nvCxnSpPr>
          <p:spPr>
            <a:xfrm rot="1800000">
              <a:off x="1961297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Прямая соединительная линия 422"/>
            <p:cNvCxnSpPr/>
            <p:nvPr/>
          </p:nvCxnSpPr>
          <p:spPr>
            <a:xfrm rot="19800000" flipH="1">
              <a:off x="1809315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Прямая соединительная линия 423"/>
            <p:cNvCxnSpPr/>
            <p:nvPr/>
          </p:nvCxnSpPr>
          <p:spPr>
            <a:xfrm rot="1800000">
              <a:off x="2873187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Прямая соединительная линия 424"/>
            <p:cNvCxnSpPr/>
            <p:nvPr/>
          </p:nvCxnSpPr>
          <p:spPr>
            <a:xfrm rot="19800000" flipH="1">
              <a:off x="2721205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Прямая соединительная линия 425"/>
            <p:cNvCxnSpPr/>
            <p:nvPr/>
          </p:nvCxnSpPr>
          <p:spPr>
            <a:xfrm rot="1800000">
              <a:off x="2569223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Прямая соединительная линия 426"/>
            <p:cNvCxnSpPr/>
            <p:nvPr/>
          </p:nvCxnSpPr>
          <p:spPr>
            <a:xfrm rot="19800000" flipH="1">
              <a:off x="2417241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Прямая соединительная линия 427"/>
            <p:cNvCxnSpPr/>
            <p:nvPr/>
          </p:nvCxnSpPr>
          <p:spPr>
            <a:xfrm rot="1800000">
              <a:off x="3481115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Прямая соединительная линия 428"/>
            <p:cNvCxnSpPr/>
            <p:nvPr/>
          </p:nvCxnSpPr>
          <p:spPr>
            <a:xfrm rot="19800000" flipH="1">
              <a:off x="3329133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Прямая соединительная линия 429"/>
            <p:cNvCxnSpPr/>
            <p:nvPr/>
          </p:nvCxnSpPr>
          <p:spPr>
            <a:xfrm rot="1800000">
              <a:off x="3177151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Прямая соединительная линия 430"/>
            <p:cNvCxnSpPr/>
            <p:nvPr/>
          </p:nvCxnSpPr>
          <p:spPr>
            <a:xfrm rot="19800000" flipH="1">
              <a:off x="3025169" y="633360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Прямая соединительная линия 431"/>
            <p:cNvCxnSpPr/>
            <p:nvPr/>
          </p:nvCxnSpPr>
          <p:spPr>
            <a:xfrm rot="1800000">
              <a:off x="4089042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Прямая соединительная линия 432"/>
            <p:cNvCxnSpPr/>
            <p:nvPr/>
          </p:nvCxnSpPr>
          <p:spPr>
            <a:xfrm rot="19800000" flipH="1">
              <a:off x="3937060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Прямая соединительная линия 433"/>
            <p:cNvCxnSpPr/>
            <p:nvPr/>
          </p:nvCxnSpPr>
          <p:spPr>
            <a:xfrm rot="1800000">
              <a:off x="3785078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Прямая соединительная линия 434"/>
            <p:cNvCxnSpPr/>
            <p:nvPr/>
          </p:nvCxnSpPr>
          <p:spPr>
            <a:xfrm rot="19800000" flipH="1">
              <a:off x="3633096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Прямая соединительная линия 435"/>
            <p:cNvCxnSpPr/>
            <p:nvPr/>
          </p:nvCxnSpPr>
          <p:spPr>
            <a:xfrm rot="1800000">
              <a:off x="4696970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Прямая соединительная линия 436"/>
            <p:cNvCxnSpPr/>
            <p:nvPr/>
          </p:nvCxnSpPr>
          <p:spPr>
            <a:xfrm rot="19800000" flipH="1">
              <a:off x="4544988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Прямая соединительная линия 437"/>
            <p:cNvCxnSpPr/>
            <p:nvPr/>
          </p:nvCxnSpPr>
          <p:spPr>
            <a:xfrm rot="1800000">
              <a:off x="4393006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Прямая соединительная линия 438"/>
            <p:cNvCxnSpPr/>
            <p:nvPr/>
          </p:nvCxnSpPr>
          <p:spPr>
            <a:xfrm rot="19800000" flipH="1">
              <a:off x="4241024" y="63336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Прямая соединительная линия 439"/>
            <p:cNvCxnSpPr/>
            <p:nvPr/>
          </p:nvCxnSpPr>
          <p:spPr>
            <a:xfrm rot="1800000">
              <a:off x="5304896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Прямая соединительная линия 440"/>
            <p:cNvCxnSpPr/>
            <p:nvPr/>
          </p:nvCxnSpPr>
          <p:spPr>
            <a:xfrm rot="19800000" flipH="1">
              <a:off x="5152914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Прямая соединительная линия 441"/>
            <p:cNvCxnSpPr/>
            <p:nvPr/>
          </p:nvCxnSpPr>
          <p:spPr>
            <a:xfrm rot="1800000">
              <a:off x="5000932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Прямая соединительная линия 442"/>
            <p:cNvCxnSpPr/>
            <p:nvPr/>
          </p:nvCxnSpPr>
          <p:spPr>
            <a:xfrm rot="19800000" flipH="1">
              <a:off x="4848950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4" name="Прямая соединительная линия 443"/>
            <p:cNvCxnSpPr/>
            <p:nvPr/>
          </p:nvCxnSpPr>
          <p:spPr>
            <a:xfrm rot="1800000">
              <a:off x="5912824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5" name="Прямая соединительная линия 444"/>
            <p:cNvCxnSpPr/>
            <p:nvPr/>
          </p:nvCxnSpPr>
          <p:spPr>
            <a:xfrm rot="19800000" flipH="1">
              <a:off x="5760842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Прямая соединительная линия 445"/>
            <p:cNvCxnSpPr/>
            <p:nvPr/>
          </p:nvCxnSpPr>
          <p:spPr>
            <a:xfrm rot="1800000">
              <a:off x="5608860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Прямая соединительная линия 446"/>
            <p:cNvCxnSpPr/>
            <p:nvPr/>
          </p:nvCxnSpPr>
          <p:spPr>
            <a:xfrm rot="19800000" flipH="1">
              <a:off x="5456878" y="63336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Прямая соединительная линия 447"/>
            <p:cNvCxnSpPr/>
            <p:nvPr/>
          </p:nvCxnSpPr>
          <p:spPr>
            <a:xfrm rot="1800000">
              <a:off x="6520751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Прямая соединительная линия 448"/>
            <p:cNvCxnSpPr/>
            <p:nvPr/>
          </p:nvCxnSpPr>
          <p:spPr>
            <a:xfrm rot="19800000" flipH="1">
              <a:off x="6368769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Прямая соединительная линия 449"/>
            <p:cNvCxnSpPr/>
            <p:nvPr/>
          </p:nvCxnSpPr>
          <p:spPr>
            <a:xfrm rot="1800000">
              <a:off x="6216787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Прямая соединительная линия 450"/>
            <p:cNvCxnSpPr/>
            <p:nvPr/>
          </p:nvCxnSpPr>
          <p:spPr>
            <a:xfrm rot="19800000" flipH="1">
              <a:off x="6064805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Прямая соединительная линия 451"/>
            <p:cNvCxnSpPr/>
            <p:nvPr/>
          </p:nvCxnSpPr>
          <p:spPr>
            <a:xfrm rot="1800000">
              <a:off x="7128679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Прямая соединительная линия 452"/>
            <p:cNvCxnSpPr/>
            <p:nvPr/>
          </p:nvCxnSpPr>
          <p:spPr>
            <a:xfrm rot="19800000" flipH="1">
              <a:off x="6976697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Прямая соединительная линия 453"/>
            <p:cNvCxnSpPr/>
            <p:nvPr/>
          </p:nvCxnSpPr>
          <p:spPr>
            <a:xfrm rot="1800000">
              <a:off x="6824715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Прямая соединительная линия 454"/>
            <p:cNvCxnSpPr/>
            <p:nvPr/>
          </p:nvCxnSpPr>
          <p:spPr>
            <a:xfrm rot="19800000" flipH="1">
              <a:off x="6672733" y="63336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Прямая соединительная линия 455"/>
            <p:cNvCxnSpPr/>
            <p:nvPr/>
          </p:nvCxnSpPr>
          <p:spPr>
            <a:xfrm rot="1800000">
              <a:off x="7736603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Прямая соединительная линия 456"/>
            <p:cNvCxnSpPr/>
            <p:nvPr/>
          </p:nvCxnSpPr>
          <p:spPr>
            <a:xfrm rot="19800000" flipH="1">
              <a:off x="7584621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Прямая соединительная линия 457"/>
            <p:cNvCxnSpPr/>
            <p:nvPr/>
          </p:nvCxnSpPr>
          <p:spPr>
            <a:xfrm rot="1800000">
              <a:off x="7432639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Прямая соединительная линия 458"/>
            <p:cNvCxnSpPr/>
            <p:nvPr/>
          </p:nvCxnSpPr>
          <p:spPr>
            <a:xfrm rot="19800000" flipH="1">
              <a:off x="7280657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Прямая соединительная линия 459"/>
            <p:cNvCxnSpPr/>
            <p:nvPr/>
          </p:nvCxnSpPr>
          <p:spPr>
            <a:xfrm rot="1800000">
              <a:off x="8344531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Прямая соединительная линия 460"/>
            <p:cNvCxnSpPr/>
            <p:nvPr/>
          </p:nvCxnSpPr>
          <p:spPr>
            <a:xfrm rot="19800000" flipH="1">
              <a:off x="8192549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Прямая соединительная линия 461"/>
            <p:cNvCxnSpPr/>
            <p:nvPr/>
          </p:nvCxnSpPr>
          <p:spPr>
            <a:xfrm rot="1800000">
              <a:off x="8040567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Прямая соединительная линия 462"/>
            <p:cNvCxnSpPr/>
            <p:nvPr/>
          </p:nvCxnSpPr>
          <p:spPr>
            <a:xfrm rot="19800000" flipH="1">
              <a:off x="7888585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Прямая соединительная линия 463"/>
            <p:cNvCxnSpPr/>
            <p:nvPr/>
          </p:nvCxnSpPr>
          <p:spPr>
            <a:xfrm rot="1800000">
              <a:off x="8952458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Прямая соединительная линия 464"/>
            <p:cNvCxnSpPr/>
            <p:nvPr/>
          </p:nvCxnSpPr>
          <p:spPr>
            <a:xfrm rot="19800000" flipH="1">
              <a:off x="8800476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Прямая соединительная линия 465"/>
            <p:cNvCxnSpPr/>
            <p:nvPr/>
          </p:nvCxnSpPr>
          <p:spPr>
            <a:xfrm rot="1800000">
              <a:off x="8648494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Прямая соединительная линия 466"/>
            <p:cNvCxnSpPr/>
            <p:nvPr/>
          </p:nvCxnSpPr>
          <p:spPr>
            <a:xfrm rot="19800000" flipH="1">
              <a:off x="8496512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Прямая соединительная линия 467"/>
            <p:cNvCxnSpPr/>
            <p:nvPr/>
          </p:nvCxnSpPr>
          <p:spPr>
            <a:xfrm rot="1800000">
              <a:off x="9560386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Прямая соединительная линия 468"/>
            <p:cNvCxnSpPr/>
            <p:nvPr/>
          </p:nvCxnSpPr>
          <p:spPr>
            <a:xfrm rot="19800000" flipH="1">
              <a:off x="9408404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Прямая соединительная линия 469"/>
            <p:cNvCxnSpPr/>
            <p:nvPr/>
          </p:nvCxnSpPr>
          <p:spPr>
            <a:xfrm rot="1800000">
              <a:off x="9256422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Прямая соединительная линия 470"/>
            <p:cNvCxnSpPr/>
            <p:nvPr/>
          </p:nvCxnSpPr>
          <p:spPr>
            <a:xfrm rot="19800000" flipH="1">
              <a:off x="9104440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Прямая соединительная линия 471"/>
            <p:cNvCxnSpPr/>
            <p:nvPr/>
          </p:nvCxnSpPr>
          <p:spPr>
            <a:xfrm rot="1800000">
              <a:off x="10168310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Прямая соединительная линия 472"/>
            <p:cNvCxnSpPr/>
            <p:nvPr/>
          </p:nvCxnSpPr>
          <p:spPr>
            <a:xfrm rot="19800000" flipH="1">
              <a:off x="10016328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Прямая соединительная линия 473"/>
            <p:cNvCxnSpPr/>
            <p:nvPr/>
          </p:nvCxnSpPr>
          <p:spPr>
            <a:xfrm rot="1800000">
              <a:off x="9864346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5" name="Прямая соединительная линия 474"/>
            <p:cNvCxnSpPr/>
            <p:nvPr/>
          </p:nvCxnSpPr>
          <p:spPr>
            <a:xfrm rot="19800000" flipH="1">
              <a:off x="9712364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6" name="Прямая соединительная линия 475"/>
            <p:cNvCxnSpPr/>
            <p:nvPr/>
          </p:nvCxnSpPr>
          <p:spPr>
            <a:xfrm rot="1800000">
              <a:off x="10776238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Прямая соединительная линия 476"/>
            <p:cNvCxnSpPr/>
            <p:nvPr/>
          </p:nvCxnSpPr>
          <p:spPr>
            <a:xfrm rot="19800000" flipH="1">
              <a:off x="10624256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Прямая соединительная линия 477"/>
            <p:cNvCxnSpPr/>
            <p:nvPr/>
          </p:nvCxnSpPr>
          <p:spPr>
            <a:xfrm rot="1800000">
              <a:off x="10472274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Прямая соединительная линия 478"/>
            <p:cNvCxnSpPr/>
            <p:nvPr/>
          </p:nvCxnSpPr>
          <p:spPr>
            <a:xfrm rot="19800000" flipH="1">
              <a:off x="10320292" y="632703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Прямая соединительная линия 479"/>
            <p:cNvCxnSpPr/>
            <p:nvPr/>
          </p:nvCxnSpPr>
          <p:spPr>
            <a:xfrm rot="1800000">
              <a:off x="11384165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Прямая соединительная линия 480"/>
            <p:cNvCxnSpPr/>
            <p:nvPr/>
          </p:nvCxnSpPr>
          <p:spPr>
            <a:xfrm rot="19800000" flipH="1">
              <a:off x="11232183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Прямая соединительная линия 481"/>
            <p:cNvCxnSpPr/>
            <p:nvPr/>
          </p:nvCxnSpPr>
          <p:spPr>
            <a:xfrm rot="1800000">
              <a:off x="11080201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Прямая соединительная линия 482"/>
            <p:cNvCxnSpPr/>
            <p:nvPr/>
          </p:nvCxnSpPr>
          <p:spPr>
            <a:xfrm rot="19800000" flipH="1">
              <a:off x="10928219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Прямая соединительная линия 483"/>
            <p:cNvCxnSpPr/>
            <p:nvPr/>
          </p:nvCxnSpPr>
          <p:spPr>
            <a:xfrm rot="1800000">
              <a:off x="11992093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Прямая соединительная линия 484"/>
            <p:cNvCxnSpPr/>
            <p:nvPr/>
          </p:nvCxnSpPr>
          <p:spPr>
            <a:xfrm rot="19800000" flipH="1">
              <a:off x="11840111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Прямая соединительная линия 485"/>
            <p:cNvCxnSpPr/>
            <p:nvPr/>
          </p:nvCxnSpPr>
          <p:spPr>
            <a:xfrm rot="1800000">
              <a:off x="11688129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Прямая соединительная линия 486"/>
            <p:cNvCxnSpPr/>
            <p:nvPr/>
          </p:nvCxnSpPr>
          <p:spPr>
            <a:xfrm rot="19800000" flipH="1">
              <a:off x="11536147" y="63270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Прямая соединительная линия 487"/>
            <p:cNvCxnSpPr/>
            <p:nvPr/>
          </p:nvCxnSpPr>
          <p:spPr>
            <a:xfrm rot="1800000">
              <a:off x="441477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Прямая соединительная линия 488"/>
            <p:cNvCxnSpPr/>
            <p:nvPr/>
          </p:nvCxnSpPr>
          <p:spPr>
            <a:xfrm rot="19800000" flipH="1">
              <a:off x="289495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Прямая соединительная линия 489"/>
            <p:cNvCxnSpPr/>
            <p:nvPr/>
          </p:nvCxnSpPr>
          <p:spPr>
            <a:xfrm rot="1800000">
              <a:off x="137513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Прямая соединительная линия 490"/>
            <p:cNvCxnSpPr/>
            <p:nvPr/>
          </p:nvCxnSpPr>
          <p:spPr>
            <a:xfrm rot="19800000" flipH="1">
              <a:off x="-14469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Прямая соединительная линия 491"/>
            <p:cNvCxnSpPr/>
            <p:nvPr/>
          </p:nvCxnSpPr>
          <p:spPr>
            <a:xfrm rot="1800000">
              <a:off x="1049405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Прямая соединительная линия 492"/>
            <p:cNvCxnSpPr/>
            <p:nvPr/>
          </p:nvCxnSpPr>
          <p:spPr>
            <a:xfrm rot="19800000" flipH="1">
              <a:off x="897423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Прямая соединительная линия 493"/>
            <p:cNvCxnSpPr/>
            <p:nvPr/>
          </p:nvCxnSpPr>
          <p:spPr>
            <a:xfrm rot="1800000">
              <a:off x="745441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Прямая соединительная линия 494"/>
            <p:cNvCxnSpPr/>
            <p:nvPr/>
          </p:nvCxnSpPr>
          <p:spPr>
            <a:xfrm rot="19800000" flipH="1">
              <a:off x="593459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Прямая соединительная линия 495"/>
            <p:cNvCxnSpPr/>
            <p:nvPr/>
          </p:nvCxnSpPr>
          <p:spPr>
            <a:xfrm rot="1800000">
              <a:off x="1657332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Прямая соединительная линия 496"/>
            <p:cNvCxnSpPr/>
            <p:nvPr/>
          </p:nvCxnSpPr>
          <p:spPr>
            <a:xfrm rot="19800000" flipH="1">
              <a:off x="1505350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Прямая соединительная линия 497"/>
            <p:cNvCxnSpPr/>
            <p:nvPr/>
          </p:nvCxnSpPr>
          <p:spPr>
            <a:xfrm rot="1800000">
              <a:off x="1353368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Прямая соединительная линия 498"/>
            <p:cNvCxnSpPr/>
            <p:nvPr/>
          </p:nvCxnSpPr>
          <p:spPr>
            <a:xfrm rot="19800000" flipH="1">
              <a:off x="1201386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Прямая соединительная линия 499"/>
            <p:cNvCxnSpPr/>
            <p:nvPr/>
          </p:nvCxnSpPr>
          <p:spPr>
            <a:xfrm rot="1800000">
              <a:off x="2265260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Прямая соединительная линия 500"/>
            <p:cNvCxnSpPr/>
            <p:nvPr/>
          </p:nvCxnSpPr>
          <p:spPr>
            <a:xfrm rot="19800000" flipH="1">
              <a:off x="2113278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Прямая соединительная линия 501"/>
            <p:cNvCxnSpPr/>
            <p:nvPr/>
          </p:nvCxnSpPr>
          <p:spPr>
            <a:xfrm rot="1800000">
              <a:off x="1961296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Прямая соединительная линия 502"/>
            <p:cNvCxnSpPr/>
            <p:nvPr/>
          </p:nvCxnSpPr>
          <p:spPr>
            <a:xfrm rot="19800000" flipH="1">
              <a:off x="1809314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Прямая соединительная линия 503"/>
            <p:cNvCxnSpPr/>
            <p:nvPr/>
          </p:nvCxnSpPr>
          <p:spPr>
            <a:xfrm rot="1800000">
              <a:off x="2873186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Прямая соединительная линия 504"/>
            <p:cNvCxnSpPr/>
            <p:nvPr/>
          </p:nvCxnSpPr>
          <p:spPr>
            <a:xfrm rot="19800000" flipH="1">
              <a:off x="2721204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Прямая соединительная линия 505"/>
            <p:cNvCxnSpPr/>
            <p:nvPr/>
          </p:nvCxnSpPr>
          <p:spPr>
            <a:xfrm rot="1800000">
              <a:off x="2569222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Прямая соединительная линия 506"/>
            <p:cNvCxnSpPr/>
            <p:nvPr/>
          </p:nvCxnSpPr>
          <p:spPr>
            <a:xfrm rot="19800000" flipH="1">
              <a:off x="2417240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Прямая соединительная линия 507"/>
            <p:cNvCxnSpPr/>
            <p:nvPr/>
          </p:nvCxnSpPr>
          <p:spPr>
            <a:xfrm rot="1800000">
              <a:off x="3481114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Прямая соединительная линия 508"/>
            <p:cNvCxnSpPr/>
            <p:nvPr/>
          </p:nvCxnSpPr>
          <p:spPr>
            <a:xfrm rot="19800000" flipH="1">
              <a:off x="3329132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Прямая соединительная линия 509"/>
            <p:cNvCxnSpPr/>
            <p:nvPr/>
          </p:nvCxnSpPr>
          <p:spPr>
            <a:xfrm rot="1800000">
              <a:off x="3177150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Прямая соединительная линия 510"/>
            <p:cNvCxnSpPr/>
            <p:nvPr/>
          </p:nvCxnSpPr>
          <p:spPr>
            <a:xfrm rot="19800000" flipH="1">
              <a:off x="3025168" y="645465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Прямая соединительная линия 511"/>
            <p:cNvCxnSpPr/>
            <p:nvPr/>
          </p:nvCxnSpPr>
          <p:spPr>
            <a:xfrm rot="1800000">
              <a:off x="4089041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Прямая соединительная линия 512"/>
            <p:cNvCxnSpPr/>
            <p:nvPr/>
          </p:nvCxnSpPr>
          <p:spPr>
            <a:xfrm rot="19800000" flipH="1">
              <a:off x="3937059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Прямая соединительная линия 513"/>
            <p:cNvCxnSpPr/>
            <p:nvPr/>
          </p:nvCxnSpPr>
          <p:spPr>
            <a:xfrm rot="1800000">
              <a:off x="3785077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Прямая соединительная линия 514"/>
            <p:cNvCxnSpPr/>
            <p:nvPr/>
          </p:nvCxnSpPr>
          <p:spPr>
            <a:xfrm rot="19800000" flipH="1">
              <a:off x="3633095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Прямая соединительная линия 515"/>
            <p:cNvCxnSpPr/>
            <p:nvPr/>
          </p:nvCxnSpPr>
          <p:spPr>
            <a:xfrm rot="1800000">
              <a:off x="4696969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Прямая соединительная линия 516"/>
            <p:cNvCxnSpPr/>
            <p:nvPr/>
          </p:nvCxnSpPr>
          <p:spPr>
            <a:xfrm rot="19800000" flipH="1">
              <a:off x="4544987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Прямая соединительная линия 517"/>
            <p:cNvCxnSpPr/>
            <p:nvPr/>
          </p:nvCxnSpPr>
          <p:spPr>
            <a:xfrm rot="1800000">
              <a:off x="4393005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Прямая соединительная линия 518"/>
            <p:cNvCxnSpPr/>
            <p:nvPr/>
          </p:nvCxnSpPr>
          <p:spPr>
            <a:xfrm rot="19800000" flipH="1">
              <a:off x="4241023" y="645465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Прямая соединительная линия 519"/>
            <p:cNvCxnSpPr/>
            <p:nvPr/>
          </p:nvCxnSpPr>
          <p:spPr>
            <a:xfrm rot="1800000">
              <a:off x="5304895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Прямая соединительная линия 520"/>
            <p:cNvCxnSpPr/>
            <p:nvPr/>
          </p:nvCxnSpPr>
          <p:spPr>
            <a:xfrm rot="19800000" flipH="1">
              <a:off x="5152913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Прямая соединительная линия 521"/>
            <p:cNvCxnSpPr/>
            <p:nvPr/>
          </p:nvCxnSpPr>
          <p:spPr>
            <a:xfrm rot="1800000">
              <a:off x="5000931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Прямая соединительная линия 522"/>
            <p:cNvCxnSpPr/>
            <p:nvPr/>
          </p:nvCxnSpPr>
          <p:spPr>
            <a:xfrm rot="19800000" flipH="1">
              <a:off x="4848949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Прямая соединительная линия 523"/>
            <p:cNvCxnSpPr/>
            <p:nvPr/>
          </p:nvCxnSpPr>
          <p:spPr>
            <a:xfrm rot="1800000">
              <a:off x="5912823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Прямая соединительная линия 524"/>
            <p:cNvCxnSpPr/>
            <p:nvPr/>
          </p:nvCxnSpPr>
          <p:spPr>
            <a:xfrm rot="19800000" flipH="1">
              <a:off x="5760841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Прямая соединительная линия 525"/>
            <p:cNvCxnSpPr/>
            <p:nvPr/>
          </p:nvCxnSpPr>
          <p:spPr>
            <a:xfrm rot="1800000">
              <a:off x="5608859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Прямая соединительная линия 526"/>
            <p:cNvCxnSpPr/>
            <p:nvPr/>
          </p:nvCxnSpPr>
          <p:spPr>
            <a:xfrm rot="19800000" flipH="1">
              <a:off x="5456877" y="645465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Прямая соединительная линия 527"/>
            <p:cNvCxnSpPr/>
            <p:nvPr/>
          </p:nvCxnSpPr>
          <p:spPr>
            <a:xfrm rot="1800000">
              <a:off x="6520750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Прямая соединительная линия 528"/>
            <p:cNvCxnSpPr/>
            <p:nvPr/>
          </p:nvCxnSpPr>
          <p:spPr>
            <a:xfrm rot="19800000" flipH="1">
              <a:off x="6368768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Прямая соединительная линия 529"/>
            <p:cNvCxnSpPr/>
            <p:nvPr/>
          </p:nvCxnSpPr>
          <p:spPr>
            <a:xfrm rot="1800000">
              <a:off x="6216786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Прямая соединительная линия 530"/>
            <p:cNvCxnSpPr/>
            <p:nvPr/>
          </p:nvCxnSpPr>
          <p:spPr>
            <a:xfrm rot="19800000" flipH="1">
              <a:off x="6064804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Прямая соединительная линия 531"/>
            <p:cNvCxnSpPr/>
            <p:nvPr/>
          </p:nvCxnSpPr>
          <p:spPr>
            <a:xfrm rot="1800000">
              <a:off x="7128678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Прямая соединительная линия 532"/>
            <p:cNvCxnSpPr/>
            <p:nvPr/>
          </p:nvCxnSpPr>
          <p:spPr>
            <a:xfrm rot="19800000" flipH="1">
              <a:off x="6976696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Прямая соединительная линия 533"/>
            <p:cNvCxnSpPr/>
            <p:nvPr/>
          </p:nvCxnSpPr>
          <p:spPr>
            <a:xfrm rot="1800000">
              <a:off x="6824714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Прямая соединительная линия 534"/>
            <p:cNvCxnSpPr/>
            <p:nvPr/>
          </p:nvCxnSpPr>
          <p:spPr>
            <a:xfrm rot="19800000" flipH="1">
              <a:off x="6672732" y="645465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Прямая соединительная линия 535"/>
            <p:cNvCxnSpPr/>
            <p:nvPr/>
          </p:nvCxnSpPr>
          <p:spPr>
            <a:xfrm rot="1800000">
              <a:off x="7736602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7" name="Прямая соединительная линия 536"/>
            <p:cNvCxnSpPr/>
            <p:nvPr/>
          </p:nvCxnSpPr>
          <p:spPr>
            <a:xfrm rot="19800000" flipH="1">
              <a:off x="7584620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8" name="Прямая соединительная линия 537"/>
            <p:cNvCxnSpPr/>
            <p:nvPr/>
          </p:nvCxnSpPr>
          <p:spPr>
            <a:xfrm rot="1800000">
              <a:off x="7432638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9" name="Прямая соединительная линия 538"/>
            <p:cNvCxnSpPr/>
            <p:nvPr/>
          </p:nvCxnSpPr>
          <p:spPr>
            <a:xfrm rot="19800000" flipH="1">
              <a:off x="7280656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0" name="Прямая соединительная линия 539"/>
            <p:cNvCxnSpPr/>
            <p:nvPr/>
          </p:nvCxnSpPr>
          <p:spPr>
            <a:xfrm rot="1800000">
              <a:off x="8344530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Прямая соединительная линия 540"/>
            <p:cNvCxnSpPr/>
            <p:nvPr/>
          </p:nvCxnSpPr>
          <p:spPr>
            <a:xfrm rot="19800000" flipH="1">
              <a:off x="8192548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2" name="Прямая соединительная линия 541"/>
            <p:cNvCxnSpPr/>
            <p:nvPr/>
          </p:nvCxnSpPr>
          <p:spPr>
            <a:xfrm rot="1800000">
              <a:off x="8040566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3" name="Прямая соединительная линия 542"/>
            <p:cNvCxnSpPr/>
            <p:nvPr/>
          </p:nvCxnSpPr>
          <p:spPr>
            <a:xfrm rot="19800000" flipH="1">
              <a:off x="7888584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4" name="Прямая соединительная линия 543"/>
            <p:cNvCxnSpPr/>
            <p:nvPr/>
          </p:nvCxnSpPr>
          <p:spPr>
            <a:xfrm rot="1800000">
              <a:off x="8952457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5" name="Прямая соединительная линия 544"/>
            <p:cNvCxnSpPr/>
            <p:nvPr/>
          </p:nvCxnSpPr>
          <p:spPr>
            <a:xfrm rot="19800000" flipH="1">
              <a:off x="8800475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6" name="Прямая соединительная линия 545"/>
            <p:cNvCxnSpPr/>
            <p:nvPr/>
          </p:nvCxnSpPr>
          <p:spPr>
            <a:xfrm rot="1800000">
              <a:off x="8648493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Прямая соединительная линия 546"/>
            <p:cNvCxnSpPr/>
            <p:nvPr/>
          </p:nvCxnSpPr>
          <p:spPr>
            <a:xfrm rot="19800000" flipH="1">
              <a:off x="8496511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Прямая соединительная линия 547"/>
            <p:cNvCxnSpPr/>
            <p:nvPr/>
          </p:nvCxnSpPr>
          <p:spPr>
            <a:xfrm rot="1800000">
              <a:off x="9560385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Прямая соединительная линия 548"/>
            <p:cNvCxnSpPr/>
            <p:nvPr/>
          </p:nvCxnSpPr>
          <p:spPr>
            <a:xfrm rot="19800000" flipH="1">
              <a:off x="9408403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Прямая соединительная линия 549"/>
            <p:cNvCxnSpPr/>
            <p:nvPr/>
          </p:nvCxnSpPr>
          <p:spPr>
            <a:xfrm rot="1800000">
              <a:off x="9256421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Прямая соединительная линия 550"/>
            <p:cNvCxnSpPr/>
            <p:nvPr/>
          </p:nvCxnSpPr>
          <p:spPr>
            <a:xfrm rot="19800000" flipH="1">
              <a:off x="9104439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2" name="Прямая соединительная линия 551"/>
            <p:cNvCxnSpPr/>
            <p:nvPr/>
          </p:nvCxnSpPr>
          <p:spPr>
            <a:xfrm rot="1800000">
              <a:off x="10168309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Прямая соединительная линия 552"/>
            <p:cNvCxnSpPr/>
            <p:nvPr/>
          </p:nvCxnSpPr>
          <p:spPr>
            <a:xfrm rot="19800000" flipH="1">
              <a:off x="10016327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4" name="Прямая соединительная линия 553"/>
            <p:cNvCxnSpPr/>
            <p:nvPr/>
          </p:nvCxnSpPr>
          <p:spPr>
            <a:xfrm rot="1800000">
              <a:off x="9864345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5" name="Прямая соединительная линия 554"/>
            <p:cNvCxnSpPr/>
            <p:nvPr/>
          </p:nvCxnSpPr>
          <p:spPr>
            <a:xfrm rot="19800000" flipH="1">
              <a:off x="9712363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Прямая соединительная линия 555"/>
            <p:cNvCxnSpPr/>
            <p:nvPr/>
          </p:nvCxnSpPr>
          <p:spPr>
            <a:xfrm rot="1800000">
              <a:off x="10776237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Прямая соединительная линия 556"/>
            <p:cNvCxnSpPr/>
            <p:nvPr/>
          </p:nvCxnSpPr>
          <p:spPr>
            <a:xfrm rot="19800000" flipH="1">
              <a:off x="10624255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8" name="Прямая соединительная линия 557"/>
            <p:cNvCxnSpPr/>
            <p:nvPr/>
          </p:nvCxnSpPr>
          <p:spPr>
            <a:xfrm rot="1800000">
              <a:off x="10472273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Прямая соединительная линия 558"/>
            <p:cNvCxnSpPr/>
            <p:nvPr/>
          </p:nvCxnSpPr>
          <p:spPr>
            <a:xfrm rot="19800000" flipH="1">
              <a:off x="10320291" y="644808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Прямая соединительная линия 559"/>
            <p:cNvCxnSpPr/>
            <p:nvPr/>
          </p:nvCxnSpPr>
          <p:spPr>
            <a:xfrm rot="1800000">
              <a:off x="11384164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Прямая соединительная линия 560"/>
            <p:cNvCxnSpPr/>
            <p:nvPr/>
          </p:nvCxnSpPr>
          <p:spPr>
            <a:xfrm rot="19800000" flipH="1">
              <a:off x="11232182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Прямая соединительная линия 561"/>
            <p:cNvCxnSpPr/>
            <p:nvPr/>
          </p:nvCxnSpPr>
          <p:spPr>
            <a:xfrm rot="1800000">
              <a:off x="11080200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Прямая соединительная линия 562"/>
            <p:cNvCxnSpPr/>
            <p:nvPr/>
          </p:nvCxnSpPr>
          <p:spPr>
            <a:xfrm rot="19800000" flipH="1">
              <a:off x="10928218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Прямая соединительная линия 563"/>
            <p:cNvCxnSpPr/>
            <p:nvPr/>
          </p:nvCxnSpPr>
          <p:spPr>
            <a:xfrm rot="1800000">
              <a:off x="11992092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Прямая соединительная линия 564"/>
            <p:cNvCxnSpPr/>
            <p:nvPr/>
          </p:nvCxnSpPr>
          <p:spPr>
            <a:xfrm rot="19800000" flipH="1">
              <a:off x="11840110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Прямая соединительная линия 565"/>
            <p:cNvCxnSpPr/>
            <p:nvPr/>
          </p:nvCxnSpPr>
          <p:spPr>
            <a:xfrm rot="1800000">
              <a:off x="11688128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Прямая соединительная линия 566"/>
            <p:cNvCxnSpPr/>
            <p:nvPr/>
          </p:nvCxnSpPr>
          <p:spPr>
            <a:xfrm rot="19800000" flipH="1">
              <a:off x="11536146" y="6448080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Прямая соединительная линия 567"/>
            <p:cNvCxnSpPr/>
            <p:nvPr/>
          </p:nvCxnSpPr>
          <p:spPr>
            <a:xfrm rot="1800000">
              <a:off x="441478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Прямая соединительная линия 568"/>
            <p:cNvCxnSpPr/>
            <p:nvPr/>
          </p:nvCxnSpPr>
          <p:spPr>
            <a:xfrm rot="19800000" flipH="1">
              <a:off x="289496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Прямая соединительная линия 569"/>
            <p:cNvCxnSpPr/>
            <p:nvPr/>
          </p:nvCxnSpPr>
          <p:spPr>
            <a:xfrm rot="1800000">
              <a:off x="137514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1" name="Прямая соединительная линия 570"/>
            <p:cNvCxnSpPr/>
            <p:nvPr/>
          </p:nvCxnSpPr>
          <p:spPr>
            <a:xfrm rot="19800000" flipH="1">
              <a:off x="-14468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2" name="Прямая соединительная линия 571"/>
            <p:cNvCxnSpPr/>
            <p:nvPr/>
          </p:nvCxnSpPr>
          <p:spPr>
            <a:xfrm rot="1800000">
              <a:off x="1049406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3" name="Прямая соединительная линия 572"/>
            <p:cNvCxnSpPr/>
            <p:nvPr/>
          </p:nvCxnSpPr>
          <p:spPr>
            <a:xfrm rot="19800000" flipH="1">
              <a:off x="897424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Прямая соединительная линия 573"/>
            <p:cNvCxnSpPr/>
            <p:nvPr/>
          </p:nvCxnSpPr>
          <p:spPr>
            <a:xfrm rot="1800000">
              <a:off x="745442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Прямая соединительная линия 574"/>
            <p:cNvCxnSpPr/>
            <p:nvPr/>
          </p:nvCxnSpPr>
          <p:spPr>
            <a:xfrm rot="19800000" flipH="1">
              <a:off x="593460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Прямая соединительная линия 575"/>
            <p:cNvCxnSpPr/>
            <p:nvPr/>
          </p:nvCxnSpPr>
          <p:spPr>
            <a:xfrm rot="1800000">
              <a:off x="1657333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Прямая соединительная линия 576"/>
            <p:cNvCxnSpPr/>
            <p:nvPr/>
          </p:nvCxnSpPr>
          <p:spPr>
            <a:xfrm rot="19800000" flipH="1">
              <a:off x="1505351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Прямая соединительная линия 577"/>
            <p:cNvCxnSpPr/>
            <p:nvPr/>
          </p:nvCxnSpPr>
          <p:spPr>
            <a:xfrm rot="1800000">
              <a:off x="1353369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Прямая соединительная линия 578"/>
            <p:cNvCxnSpPr/>
            <p:nvPr/>
          </p:nvCxnSpPr>
          <p:spPr>
            <a:xfrm rot="19800000" flipH="1">
              <a:off x="1201387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Прямая соединительная линия 579"/>
            <p:cNvCxnSpPr/>
            <p:nvPr/>
          </p:nvCxnSpPr>
          <p:spPr>
            <a:xfrm rot="1800000">
              <a:off x="2265261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Прямая соединительная линия 580"/>
            <p:cNvCxnSpPr/>
            <p:nvPr/>
          </p:nvCxnSpPr>
          <p:spPr>
            <a:xfrm rot="19800000" flipH="1">
              <a:off x="2113279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Прямая соединительная линия 581"/>
            <p:cNvCxnSpPr/>
            <p:nvPr/>
          </p:nvCxnSpPr>
          <p:spPr>
            <a:xfrm rot="1800000">
              <a:off x="1961297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Прямая соединительная линия 582"/>
            <p:cNvCxnSpPr/>
            <p:nvPr/>
          </p:nvCxnSpPr>
          <p:spPr>
            <a:xfrm rot="19800000" flipH="1">
              <a:off x="1809315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Прямая соединительная линия 583"/>
            <p:cNvCxnSpPr/>
            <p:nvPr/>
          </p:nvCxnSpPr>
          <p:spPr>
            <a:xfrm rot="1800000">
              <a:off x="2873187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Прямая соединительная линия 584"/>
            <p:cNvCxnSpPr/>
            <p:nvPr/>
          </p:nvCxnSpPr>
          <p:spPr>
            <a:xfrm rot="19800000" flipH="1">
              <a:off x="2721205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Прямая соединительная линия 585"/>
            <p:cNvCxnSpPr/>
            <p:nvPr/>
          </p:nvCxnSpPr>
          <p:spPr>
            <a:xfrm rot="1800000">
              <a:off x="2569223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Прямая соединительная линия 586"/>
            <p:cNvCxnSpPr/>
            <p:nvPr/>
          </p:nvCxnSpPr>
          <p:spPr>
            <a:xfrm rot="19800000" flipH="1">
              <a:off x="2417241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Прямая соединительная линия 587"/>
            <p:cNvCxnSpPr/>
            <p:nvPr/>
          </p:nvCxnSpPr>
          <p:spPr>
            <a:xfrm rot="1800000">
              <a:off x="3481115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Прямая соединительная линия 588"/>
            <p:cNvCxnSpPr/>
            <p:nvPr/>
          </p:nvCxnSpPr>
          <p:spPr>
            <a:xfrm rot="19800000" flipH="1">
              <a:off x="3329133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Прямая соединительная линия 589"/>
            <p:cNvCxnSpPr/>
            <p:nvPr/>
          </p:nvCxnSpPr>
          <p:spPr>
            <a:xfrm rot="1800000">
              <a:off x="3177151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Прямая соединительная линия 590"/>
            <p:cNvCxnSpPr/>
            <p:nvPr/>
          </p:nvCxnSpPr>
          <p:spPr>
            <a:xfrm rot="19800000" flipH="1">
              <a:off x="3025169" y="657570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Прямая соединительная линия 591"/>
            <p:cNvCxnSpPr/>
            <p:nvPr/>
          </p:nvCxnSpPr>
          <p:spPr>
            <a:xfrm rot="1800000">
              <a:off x="4089042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Прямая соединительная линия 592"/>
            <p:cNvCxnSpPr/>
            <p:nvPr/>
          </p:nvCxnSpPr>
          <p:spPr>
            <a:xfrm rot="19800000" flipH="1">
              <a:off x="3937060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Прямая соединительная линия 593"/>
            <p:cNvCxnSpPr/>
            <p:nvPr/>
          </p:nvCxnSpPr>
          <p:spPr>
            <a:xfrm rot="1800000">
              <a:off x="3785078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Прямая соединительная линия 594"/>
            <p:cNvCxnSpPr/>
            <p:nvPr/>
          </p:nvCxnSpPr>
          <p:spPr>
            <a:xfrm rot="19800000" flipH="1">
              <a:off x="3633096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6" name="Прямая соединительная линия 595"/>
            <p:cNvCxnSpPr/>
            <p:nvPr/>
          </p:nvCxnSpPr>
          <p:spPr>
            <a:xfrm rot="1800000">
              <a:off x="4696970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Прямая соединительная линия 596"/>
            <p:cNvCxnSpPr/>
            <p:nvPr/>
          </p:nvCxnSpPr>
          <p:spPr>
            <a:xfrm rot="19800000" flipH="1">
              <a:off x="4544988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Прямая соединительная линия 597"/>
            <p:cNvCxnSpPr/>
            <p:nvPr/>
          </p:nvCxnSpPr>
          <p:spPr>
            <a:xfrm rot="1800000">
              <a:off x="4393006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Прямая соединительная линия 598"/>
            <p:cNvCxnSpPr/>
            <p:nvPr/>
          </p:nvCxnSpPr>
          <p:spPr>
            <a:xfrm rot="19800000" flipH="1">
              <a:off x="4241024" y="657570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0" name="Прямая соединительная линия 599"/>
            <p:cNvCxnSpPr/>
            <p:nvPr/>
          </p:nvCxnSpPr>
          <p:spPr>
            <a:xfrm rot="1800000">
              <a:off x="5304896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Прямая соединительная линия 600"/>
            <p:cNvCxnSpPr/>
            <p:nvPr/>
          </p:nvCxnSpPr>
          <p:spPr>
            <a:xfrm rot="19800000" flipH="1">
              <a:off x="5152914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Прямая соединительная линия 601"/>
            <p:cNvCxnSpPr/>
            <p:nvPr/>
          </p:nvCxnSpPr>
          <p:spPr>
            <a:xfrm rot="1800000">
              <a:off x="5000932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Прямая соединительная линия 602"/>
            <p:cNvCxnSpPr/>
            <p:nvPr/>
          </p:nvCxnSpPr>
          <p:spPr>
            <a:xfrm rot="19800000" flipH="1">
              <a:off x="4848950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4" name="Прямая соединительная линия 603"/>
            <p:cNvCxnSpPr/>
            <p:nvPr/>
          </p:nvCxnSpPr>
          <p:spPr>
            <a:xfrm rot="1800000">
              <a:off x="5912824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5" name="Прямая соединительная линия 604"/>
            <p:cNvCxnSpPr/>
            <p:nvPr/>
          </p:nvCxnSpPr>
          <p:spPr>
            <a:xfrm rot="19800000" flipH="1">
              <a:off x="5760842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6" name="Прямая соединительная линия 605"/>
            <p:cNvCxnSpPr/>
            <p:nvPr/>
          </p:nvCxnSpPr>
          <p:spPr>
            <a:xfrm rot="1800000">
              <a:off x="5608860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7" name="Прямая соединительная линия 606"/>
            <p:cNvCxnSpPr/>
            <p:nvPr/>
          </p:nvCxnSpPr>
          <p:spPr>
            <a:xfrm rot="19800000" flipH="1">
              <a:off x="5456878" y="657570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8" name="Прямая соединительная линия 607"/>
            <p:cNvCxnSpPr/>
            <p:nvPr/>
          </p:nvCxnSpPr>
          <p:spPr>
            <a:xfrm rot="1800000">
              <a:off x="6520751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9" name="Прямая соединительная линия 608"/>
            <p:cNvCxnSpPr/>
            <p:nvPr/>
          </p:nvCxnSpPr>
          <p:spPr>
            <a:xfrm rot="19800000" flipH="1">
              <a:off x="6368769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0" name="Прямая соединительная линия 609"/>
            <p:cNvCxnSpPr/>
            <p:nvPr/>
          </p:nvCxnSpPr>
          <p:spPr>
            <a:xfrm rot="1800000">
              <a:off x="6216787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1" name="Прямая соединительная линия 610"/>
            <p:cNvCxnSpPr/>
            <p:nvPr/>
          </p:nvCxnSpPr>
          <p:spPr>
            <a:xfrm rot="19800000" flipH="1">
              <a:off x="6064805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2" name="Прямая соединительная линия 611"/>
            <p:cNvCxnSpPr/>
            <p:nvPr/>
          </p:nvCxnSpPr>
          <p:spPr>
            <a:xfrm rot="1800000">
              <a:off x="7128679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3" name="Прямая соединительная линия 612"/>
            <p:cNvCxnSpPr/>
            <p:nvPr/>
          </p:nvCxnSpPr>
          <p:spPr>
            <a:xfrm rot="19800000" flipH="1">
              <a:off x="6976697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4" name="Прямая соединительная линия 613"/>
            <p:cNvCxnSpPr/>
            <p:nvPr/>
          </p:nvCxnSpPr>
          <p:spPr>
            <a:xfrm rot="1800000">
              <a:off x="6824715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5" name="Прямая соединительная линия 614"/>
            <p:cNvCxnSpPr/>
            <p:nvPr/>
          </p:nvCxnSpPr>
          <p:spPr>
            <a:xfrm rot="19800000" flipH="1">
              <a:off x="6672733" y="657570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6" name="Прямая соединительная линия 615"/>
            <p:cNvCxnSpPr/>
            <p:nvPr/>
          </p:nvCxnSpPr>
          <p:spPr>
            <a:xfrm rot="1800000">
              <a:off x="7736603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7" name="Прямая соединительная линия 616"/>
            <p:cNvCxnSpPr/>
            <p:nvPr/>
          </p:nvCxnSpPr>
          <p:spPr>
            <a:xfrm rot="19800000" flipH="1">
              <a:off x="7584621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8" name="Прямая соединительная линия 617"/>
            <p:cNvCxnSpPr/>
            <p:nvPr/>
          </p:nvCxnSpPr>
          <p:spPr>
            <a:xfrm rot="1800000">
              <a:off x="7432639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9" name="Прямая соединительная линия 618"/>
            <p:cNvCxnSpPr/>
            <p:nvPr/>
          </p:nvCxnSpPr>
          <p:spPr>
            <a:xfrm rot="19800000" flipH="1">
              <a:off x="7280657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0" name="Прямая соединительная линия 619"/>
            <p:cNvCxnSpPr/>
            <p:nvPr/>
          </p:nvCxnSpPr>
          <p:spPr>
            <a:xfrm rot="1800000">
              <a:off x="8344531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1" name="Прямая соединительная линия 620"/>
            <p:cNvCxnSpPr/>
            <p:nvPr/>
          </p:nvCxnSpPr>
          <p:spPr>
            <a:xfrm rot="19800000" flipH="1">
              <a:off x="8192549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2" name="Прямая соединительная линия 621"/>
            <p:cNvCxnSpPr/>
            <p:nvPr/>
          </p:nvCxnSpPr>
          <p:spPr>
            <a:xfrm rot="1800000">
              <a:off x="8040567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3" name="Прямая соединительная линия 622"/>
            <p:cNvCxnSpPr/>
            <p:nvPr/>
          </p:nvCxnSpPr>
          <p:spPr>
            <a:xfrm rot="19800000" flipH="1">
              <a:off x="7888585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4" name="Прямая соединительная линия 623"/>
            <p:cNvCxnSpPr/>
            <p:nvPr/>
          </p:nvCxnSpPr>
          <p:spPr>
            <a:xfrm rot="1800000">
              <a:off x="8952458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5" name="Прямая соединительная линия 624"/>
            <p:cNvCxnSpPr/>
            <p:nvPr/>
          </p:nvCxnSpPr>
          <p:spPr>
            <a:xfrm rot="19800000" flipH="1">
              <a:off x="8800476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6" name="Прямая соединительная линия 625"/>
            <p:cNvCxnSpPr/>
            <p:nvPr/>
          </p:nvCxnSpPr>
          <p:spPr>
            <a:xfrm rot="1800000">
              <a:off x="8648494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7" name="Прямая соединительная линия 626"/>
            <p:cNvCxnSpPr/>
            <p:nvPr/>
          </p:nvCxnSpPr>
          <p:spPr>
            <a:xfrm rot="19800000" flipH="1">
              <a:off x="8496512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8" name="Прямая соединительная линия 627"/>
            <p:cNvCxnSpPr/>
            <p:nvPr/>
          </p:nvCxnSpPr>
          <p:spPr>
            <a:xfrm rot="1800000">
              <a:off x="9560386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9" name="Прямая соединительная линия 628"/>
            <p:cNvCxnSpPr/>
            <p:nvPr/>
          </p:nvCxnSpPr>
          <p:spPr>
            <a:xfrm rot="19800000" flipH="1">
              <a:off x="9408404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0" name="Прямая соединительная линия 629"/>
            <p:cNvCxnSpPr/>
            <p:nvPr/>
          </p:nvCxnSpPr>
          <p:spPr>
            <a:xfrm rot="1800000">
              <a:off x="9256422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1" name="Прямая соединительная линия 630"/>
            <p:cNvCxnSpPr/>
            <p:nvPr/>
          </p:nvCxnSpPr>
          <p:spPr>
            <a:xfrm rot="19800000" flipH="1">
              <a:off x="9104440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2" name="Прямая соединительная линия 631"/>
            <p:cNvCxnSpPr/>
            <p:nvPr/>
          </p:nvCxnSpPr>
          <p:spPr>
            <a:xfrm rot="1800000">
              <a:off x="10168310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3" name="Прямая соединительная линия 632"/>
            <p:cNvCxnSpPr/>
            <p:nvPr/>
          </p:nvCxnSpPr>
          <p:spPr>
            <a:xfrm rot="19800000" flipH="1">
              <a:off x="10016328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4" name="Прямая соединительная линия 633"/>
            <p:cNvCxnSpPr/>
            <p:nvPr/>
          </p:nvCxnSpPr>
          <p:spPr>
            <a:xfrm rot="1800000">
              <a:off x="9864346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5" name="Прямая соединительная линия 634"/>
            <p:cNvCxnSpPr/>
            <p:nvPr/>
          </p:nvCxnSpPr>
          <p:spPr>
            <a:xfrm rot="19800000" flipH="1">
              <a:off x="9712364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6" name="Прямая соединительная линия 635"/>
            <p:cNvCxnSpPr/>
            <p:nvPr/>
          </p:nvCxnSpPr>
          <p:spPr>
            <a:xfrm rot="1800000">
              <a:off x="10776238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7" name="Прямая соединительная линия 636"/>
            <p:cNvCxnSpPr/>
            <p:nvPr/>
          </p:nvCxnSpPr>
          <p:spPr>
            <a:xfrm rot="19800000" flipH="1">
              <a:off x="10624256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8" name="Прямая соединительная линия 637"/>
            <p:cNvCxnSpPr/>
            <p:nvPr/>
          </p:nvCxnSpPr>
          <p:spPr>
            <a:xfrm rot="1800000">
              <a:off x="10472274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9" name="Прямая соединительная линия 638"/>
            <p:cNvCxnSpPr/>
            <p:nvPr/>
          </p:nvCxnSpPr>
          <p:spPr>
            <a:xfrm rot="19800000" flipH="1">
              <a:off x="10320292" y="656913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0" name="Прямая соединительная линия 639"/>
            <p:cNvCxnSpPr/>
            <p:nvPr/>
          </p:nvCxnSpPr>
          <p:spPr>
            <a:xfrm rot="1800000">
              <a:off x="11384165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1" name="Прямая соединительная линия 640"/>
            <p:cNvCxnSpPr/>
            <p:nvPr/>
          </p:nvCxnSpPr>
          <p:spPr>
            <a:xfrm rot="19800000" flipH="1">
              <a:off x="11232183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2" name="Прямая соединительная линия 641"/>
            <p:cNvCxnSpPr/>
            <p:nvPr/>
          </p:nvCxnSpPr>
          <p:spPr>
            <a:xfrm rot="1800000">
              <a:off x="11080201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3" name="Прямая соединительная линия 642"/>
            <p:cNvCxnSpPr/>
            <p:nvPr/>
          </p:nvCxnSpPr>
          <p:spPr>
            <a:xfrm rot="19800000" flipH="1">
              <a:off x="10928219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4" name="Прямая соединительная линия 643"/>
            <p:cNvCxnSpPr/>
            <p:nvPr/>
          </p:nvCxnSpPr>
          <p:spPr>
            <a:xfrm rot="1800000">
              <a:off x="11992093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5" name="Прямая соединительная линия 644"/>
            <p:cNvCxnSpPr/>
            <p:nvPr/>
          </p:nvCxnSpPr>
          <p:spPr>
            <a:xfrm rot="19800000" flipH="1">
              <a:off x="11840111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6" name="Прямая соединительная линия 645"/>
            <p:cNvCxnSpPr/>
            <p:nvPr/>
          </p:nvCxnSpPr>
          <p:spPr>
            <a:xfrm rot="1800000">
              <a:off x="11688129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7" name="Прямая соединительная линия 646"/>
            <p:cNvCxnSpPr/>
            <p:nvPr/>
          </p:nvCxnSpPr>
          <p:spPr>
            <a:xfrm rot="19800000" flipH="1">
              <a:off x="11536147" y="6569131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8" name="Прямая соединительная линия 647"/>
            <p:cNvCxnSpPr/>
            <p:nvPr/>
          </p:nvCxnSpPr>
          <p:spPr>
            <a:xfrm rot="1800000">
              <a:off x="441477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9" name="Прямая соединительная линия 648"/>
            <p:cNvCxnSpPr/>
            <p:nvPr/>
          </p:nvCxnSpPr>
          <p:spPr>
            <a:xfrm rot="19800000" flipH="1">
              <a:off x="289495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0" name="Прямая соединительная линия 649"/>
            <p:cNvCxnSpPr/>
            <p:nvPr/>
          </p:nvCxnSpPr>
          <p:spPr>
            <a:xfrm rot="1800000">
              <a:off x="137513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1" name="Прямая соединительная линия 650"/>
            <p:cNvCxnSpPr/>
            <p:nvPr/>
          </p:nvCxnSpPr>
          <p:spPr>
            <a:xfrm rot="19800000" flipH="1">
              <a:off x="-14469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2" name="Прямая соединительная линия 651"/>
            <p:cNvCxnSpPr/>
            <p:nvPr/>
          </p:nvCxnSpPr>
          <p:spPr>
            <a:xfrm rot="1800000">
              <a:off x="1049405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3" name="Прямая соединительная линия 652"/>
            <p:cNvCxnSpPr/>
            <p:nvPr/>
          </p:nvCxnSpPr>
          <p:spPr>
            <a:xfrm rot="19800000" flipH="1">
              <a:off x="897423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4" name="Прямая соединительная линия 653"/>
            <p:cNvCxnSpPr/>
            <p:nvPr/>
          </p:nvCxnSpPr>
          <p:spPr>
            <a:xfrm rot="1800000">
              <a:off x="745441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5" name="Прямая соединительная линия 654"/>
            <p:cNvCxnSpPr/>
            <p:nvPr/>
          </p:nvCxnSpPr>
          <p:spPr>
            <a:xfrm rot="19800000" flipH="1">
              <a:off x="593459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6" name="Прямая соединительная линия 655"/>
            <p:cNvCxnSpPr/>
            <p:nvPr/>
          </p:nvCxnSpPr>
          <p:spPr>
            <a:xfrm rot="1800000">
              <a:off x="1657332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7" name="Прямая соединительная линия 656"/>
            <p:cNvCxnSpPr/>
            <p:nvPr/>
          </p:nvCxnSpPr>
          <p:spPr>
            <a:xfrm rot="19800000" flipH="1">
              <a:off x="1505350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8" name="Прямая соединительная линия 657"/>
            <p:cNvCxnSpPr/>
            <p:nvPr/>
          </p:nvCxnSpPr>
          <p:spPr>
            <a:xfrm rot="1800000">
              <a:off x="1353368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9" name="Прямая соединительная линия 658"/>
            <p:cNvCxnSpPr/>
            <p:nvPr/>
          </p:nvCxnSpPr>
          <p:spPr>
            <a:xfrm rot="19800000" flipH="1">
              <a:off x="1201386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0" name="Прямая соединительная линия 659"/>
            <p:cNvCxnSpPr/>
            <p:nvPr/>
          </p:nvCxnSpPr>
          <p:spPr>
            <a:xfrm rot="1800000">
              <a:off x="2265260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1" name="Прямая соединительная линия 660"/>
            <p:cNvCxnSpPr/>
            <p:nvPr/>
          </p:nvCxnSpPr>
          <p:spPr>
            <a:xfrm rot="19800000" flipH="1">
              <a:off x="2113278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2" name="Прямая соединительная линия 661"/>
            <p:cNvCxnSpPr/>
            <p:nvPr/>
          </p:nvCxnSpPr>
          <p:spPr>
            <a:xfrm rot="1800000">
              <a:off x="1961296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3" name="Прямая соединительная линия 662"/>
            <p:cNvCxnSpPr/>
            <p:nvPr/>
          </p:nvCxnSpPr>
          <p:spPr>
            <a:xfrm rot="19800000" flipH="1">
              <a:off x="1809314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4" name="Прямая соединительная линия 663"/>
            <p:cNvCxnSpPr/>
            <p:nvPr/>
          </p:nvCxnSpPr>
          <p:spPr>
            <a:xfrm rot="1800000">
              <a:off x="2873186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Прямая соединительная линия 664"/>
            <p:cNvCxnSpPr/>
            <p:nvPr/>
          </p:nvCxnSpPr>
          <p:spPr>
            <a:xfrm rot="19800000" flipH="1">
              <a:off x="2721204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6" name="Прямая соединительная линия 665"/>
            <p:cNvCxnSpPr/>
            <p:nvPr/>
          </p:nvCxnSpPr>
          <p:spPr>
            <a:xfrm rot="1800000">
              <a:off x="2569222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7" name="Прямая соединительная линия 666"/>
            <p:cNvCxnSpPr/>
            <p:nvPr/>
          </p:nvCxnSpPr>
          <p:spPr>
            <a:xfrm rot="19800000" flipH="1">
              <a:off x="2417240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8" name="Прямая соединительная линия 667"/>
            <p:cNvCxnSpPr/>
            <p:nvPr/>
          </p:nvCxnSpPr>
          <p:spPr>
            <a:xfrm rot="1800000">
              <a:off x="3481114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9" name="Прямая соединительная линия 668"/>
            <p:cNvCxnSpPr/>
            <p:nvPr/>
          </p:nvCxnSpPr>
          <p:spPr>
            <a:xfrm rot="19800000" flipH="1">
              <a:off x="3329132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0" name="Прямая соединительная линия 669"/>
            <p:cNvCxnSpPr/>
            <p:nvPr/>
          </p:nvCxnSpPr>
          <p:spPr>
            <a:xfrm rot="1800000">
              <a:off x="3177150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Прямая соединительная линия 670"/>
            <p:cNvCxnSpPr/>
            <p:nvPr/>
          </p:nvCxnSpPr>
          <p:spPr>
            <a:xfrm rot="19800000" flipH="1">
              <a:off x="3025168" y="6690186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2" name="Прямая соединительная линия 671"/>
            <p:cNvCxnSpPr/>
            <p:nvPr/>
          </p:nvCxnSpPr>
          <p:spPr>
            <a:xfrm rot="1800000">
              <a:off x="4089041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3" name="Прямая соединительная линия 672"/>
            <p:cNvCxnSpPr/>
            <p:nvPr/>
          </p:nvCxnSpPr>
          <p:spPr>
            <a:xfrm rot="19800000" flipH="1">
              <a:off x="3937059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4" name="Прямая соединительная линия 673"/>
            <p:cNvCxnSpPr/>
            <p:nvPr/>
          </p:nvCxnSpPr>
          <p:spPr>
            <a:xfrm rot="1800000">
              <a:off x="3785077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5" name="Прямая соединительная линия 674"/>
            <p:cNvCxnSpPr/>
            <p:nvPr/>
          </p:nvCxnSpPr>
          <p:spPr>
            <a:xfrm rot="19800000" flipH="1">
              <a:off x="3633095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6" name="Прямая соединительная линия 675"/>
            <p:cNvCxnSpPr/>
            <p:nvPr/>
          </p:nvCxnSpPr>
          <p:spPr>
            <a:xfrm rot="1800000">
              <a:off x="4696969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7" name="Прямая соединительная линия 676"/>
            <p:cNvCxnSpPr/>
            <p:nvPr/>
          </p:nvCxnSpPr>
          <p:spPr>
            <a:xfrm rot="19800000" flipH="1">
              <a:off x="4544987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8" name="Прямая соединительная линия 677"/>
            <p:cNvCxnSpPr/>
            <p:nvPr/>
          </p:nvCxnSpPr>
          <p:spPr>
            <a:xfrm rot="1800000">
              <a:off x="4393005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9" name="Прямая соединительная линия 678"/>
            <p:cNvCxnSpPr/>
            <p:nvPr/>
          </p:nvCxnSpPr>
          <p:spPr>
            <a:xfrm rot="19800000" flipH="1">
              <a:off x="4241023" y="6690185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0" name="Прямая соединительная линия 679"/>
            <p:cNvCxnSpPr/>
            <p:nvPr/>
          </p:nvCxnSpPr>
          <p:spPr>
            <a:xfrm rot="1800000">
              <a:off x="5304895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1" name="Прямая соединительная линия 680"/>
            <p:cNvCxnSpPr/>
            <p:nvPr/>
          </p:nvCxnSpPr>
          <p:spPr>
            <a:xfrm rot="19800000" flipH="1">
              <a:off x="5152913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2" name="Прямая соединительная линия 681"/>
            <p:cNvCxnSpPr/>
            <p:nvPr/>
          </p:nvCxnSpPr>
          <p:spPr>
            <a:xfrm rot="1800000">
              <a:off x="5000931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3" name="Прямая соединительная линия 682"/>
            <p:cNvCxnSpPr/>
            <p:nvPr/>
          </p:nvCxnSpPr>
          <p:spPr>
            <a:xfrm rot="19800000" flipH="1">
              <a:off x="4848949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4" name="Прямая соединительная линия 683"/>
            <p:cNvCxnSpPr/>
            <p:nvPr/>
          </p:nvCxnSpPr>
          <p:spPr>
            <a:xfrm rot="1800000">
              <a:off x="5912823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5" name="Прямая соединительная линия 684"/>
            <p:cNvCxnSpPr/>
            <p:nvPr/>
          </p:nvCxnSpPr>
          <p:spPr>
            <a:xfrm rot="19800000" flipH="1">
              <a:off x="5760841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6" name="Прямая соединительная линия 685"/>
            <p:cNvCxnSpPr/>
            <p:nvPr/>
          </p:nvCxnSpPr>
          <p:spPr>
            <a:xfrm rot="1800000">
              <a:off x="5608859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7" name="Прямая соединительная линия 686"/>
            <p:cNvCxnSpPr/>
            <p:nvPr/>
          </p:nvCxnSpPr>
          <p:spPr>
            <a:xfrm rot="19800000" flipH="1">
              <a:off x="5456877" y="6690184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8" name="Прямая соединительная линия 687"/>
            <p:cNvCxnSpPr/>
            <p:nvPr/>
          </p:nvCxnSpPr>
          <p:spPr>
            <a:xfrm rot="1800000">
              <a:off x="6520750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9" name="Прямая соединительная линия 688"/>
            <p:cNvCxnSpPr/>
            <p:nvPr/>
          </p:nvCxnSpPr>
          <p:spPr>
            <a:xfrm rot="19800000" flipH="1">
              <a:off x="6368768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0" name="Прямая соединительная линия 689"/>
            <p:cNvCxnSpPr/>
            <p:nvPr/>
          </p:nvCxnSpPr>
          <p:spPr>
            <a:xfrm rot="1800000">
              <a:off x="6216786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1" name="Прямая соединительная линия 690"/>
            <p:cNvCxnSpPr/>
            <p:nvPr/>
          </p:nvCxnSpPr>
          <p:spPr>
            <a:xfrm rot="19800000" flipH="1">
              <a:off x="6064804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2" name="Прямая соединительная линия 691"/>
            <p:cNvCxnSpPr/>
            <p:nvPr/>
          </p:nvCxnSpPr>
          <p:spPr>
            <a:xfrm rot="1800000">
              <a:off x="7128678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3" name="Прямая соединительная линия 692"/>
            <p:cNvCxnSpPr/>
            <p:nvPr/>
          </p:nvCxnSpPr>
          <p:spPr>
            <a:xfrm rot="19800000" flipH="1">
              <a:off x="6976696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4" name="Прямая соединительная линия 693"/>
            <p:cNvCxnSpPr/>
            <p:nvPr/>
          </p:nvCxnSpPr>
          <p:spPr>
            <a:xfrm rot="1800000">
              <a:off x="6824714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5" name="Прямая соединительная линия 694"/>
            <p:cNvCxnSpPr/>
            <p:nvPr/>
          </p:nvCxnSpPr>
          <p:spPr>
            <a:xfrm rot="19800000" flipH="1">
              <a:off x="6672732" y="669018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6" name="Прямая соединительная линия 695"/>
            <p:cNvCxnSpPr/>
            <p:nvPr/>
          </p:nvCxnSpPr>
          <p:spPr>
            <a:xfrm rot="1800000">
              <a:off x="7736602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7" name="Прямая соединительная линия 696"/>
            <p:cNvCxnSpPr/>
            <p:nvPr/>
          </p:nvCxnSpPr>
          <p:spPr>
            <a:xfrm rot="19800000" flipH="1">
              <a:off x="7584620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8" name="Прямая соединительная линия 697"/>
            <p:cNvCxnSpPr/>
            <p:nvPr/>
          </p:nvCxnSpPr>
          <p:spPr>
            <a:xfrm rot="1800000">
              <a:off x="7432638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9" name="Прямая соединительная линия 698"/>
            <p:cNvCxnSpPr/>
            <p:nvPr/>
          </p:nvCxnSpPr>
          <p:spPr>
            <a:xfrm rot="19800000" flipH="1">
              <a:off x="7280656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0" name="Прямая соединительная линия 699"/>
            <p:cNvCxnSpPr/>
            <p:nvPr/>
          </p:nvCxnSpPr>
          <p:spPr>
            <a:xfrm rot="1800000">
              <a:off x="8344530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1" name="Прямая соединительная линия 700"/>
            <p:cNvCxnSpPr/>
            <p:nvPr/>
          </p:nvCxnSpPr>
          <p:spPr>
            <a:xfrm rot="19800000" flipH="1">
              <a:off x="8192548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2" name="Прямая соединительная линия 701"/>
            <p:cNvCxnSpPr/>
            <p:nvPr/>
          </p:nvCxnSpPr>
          <p:spPr>
            <a:xfrm rot="1800000">
              <a:off x="8040566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3" name="Прямая соединительная линия 702"/>
            <p:cNvCxnSpPr/>
            <p:nvPr/>
          </p:nvCxnSpPr>
          <p:spPr>
            <a:xfrm rot="19800000" flipH="1">
              <a:off x="7888584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4" name="Прямая соединительная линия 703"/>
            <p:cNvCxnSpPr/>
            <p:nvPr/>
          </p:nvCxnSpPr>
          <p:spPr>
            <a:xfrm rot="1800000">
              <a:off x="8952457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5" name="Прямая соединительная линия 704"/>
            <p:cNvCxnSpPr/>
            <p:nvPr/>
          </p:nvCxnSpPr>
          <p:spPr>
            <a:xfrm rot="19800000" flipH="1">
              <a:off x="8800475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6" name="Прямая соединительная линия 705"/>
            <p:cNvCxnSpPr/>
            <p:nvPr/>
          </p:nvCxnSpPr>
          <p:spPr>
            <a:xfrm rot="1800000">
              <a:off x="8648493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7" name="Прямая соединительная линия 706"/>
            <p:cNvCxnSpPr/>
            <p:nvPr/>
          </p:nvCxnSpPr>
          <p:spPr>
            <a:xfrm rot="19800000" flipH="1">
              <a:off x="8496511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8" name="Прямая соединительная линия 707"/>
            <p:cNvCxnSpPr/>
            <p:nvPr/>
          </p:nvCxnSpPr>
          <p:spPr>
            <a:xfrm rot="1800000">
              <a:off x="9560385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9" name="Прямая соединительная линия 708"/>
            <p:cNvCxnSpPr/>
            <p:nvPr/>
          </p:nvCxnSpPr>
          <p:spPr>
            <a:xfrm rot="19800000" flipH="1">
              <a:off x="9408403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0" name="Прямая соединительная линия 709"/>
            <p:cNvCxnSpPr/>
            <p:nvPr/>
          </p:nvCxnSpPr>
          <p:spPr>
            <a:xfrm rot="1800000">
              <a:off x="9256421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1" name="Прямая соединительная линия 710"/>
            <p:cNvCxnSpPr/>
            <p:nvPr/>
          </p:nvCxnSpPr>
          <p:spPr>
            <a:xfrm rot="19800000" flipH="1">
              <a:off x="9104439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2" name="Прямая соединительная линия 711"/>
            <p:cNvCxnSpPr/>
            <p:nvPr/>
          </p:nvCxnSpPr>
          <p:spPr>
            <a:xfrm rot="1800000">
              <a:off x="10168309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3" name="Прямая соединительная линия 712"/>
            <p:cNvCxnSpPr/>
            <p:nvPr/>
          </p:nvCxnSpPr>
          <p:spPr>
            <a:xfrm rot="19800000" flipH="1">
              <a:off x="10016327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4" name="Прямая соединительная линия 713"/>
            <p:cNvCxnSpPr/>
            <p:nvPr/>
          </p:nvCxnSpPr>
          <p:spPr>
            <a:xfrm rot="1800000">
              <a:off x="9864345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5" name="Прямая соединительная линия 714"/>
            <p:cNvCxnSpPr/>
            <p:nvPr/>
          </p:nvCxnSpPr>
          <p:spPr>
            <a:xfrm rot="19800000" flipH="1">
              <a:off x="9712363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6" name="Прямая соединительная линия 715"/>
            <p:cNvCxnSpPr/>
            <p:nvPr/>
          </p:nvCxnSpPr>
          <p:spPr>
            <a:xfrm rot="1800000">
              <a:off x="10776237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7" name="Прямая соединительная линия 716"/>
            <p:cNvCxnSpPr/>
            <p:nvPr/>
          </p:nvCxnSpPr>
          <p:spPr>
            <a:xfrm rot="19800000" flipH="1">
              <a:off x="10624255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8" name="Прямая соединительная линия 717"/>
            <p:cNvCxnSpPr/>
            <p:nvPr/>
          </p:nvCxnSpPr>
          <p:spPr>
            <a:xfrm rot="1800000">
              <a:off x="10472273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9" name="Прямая соединительная линия 718"/>
            <p:cNvCxnSpPr/>
            <p:nvPr/>
          </p:nvCxnSpPr>
          <p:spPr>
            <a:xfrm rot="19800000" flipH="1">
              <a:off x="10320291" y="6683613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0" name="Прямая соединительная линия 719"/>
            <p:cNvCxnSpPr/>
            <p:nvPr/>
          </p:nvCxnSpPr>
          <p:spPr>
            <a:xfrm rot="1800000">
              <a:off x="11384164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1" name="Прямая соединительная линия 720"/>
            <p:cNvCxnSpPr/>
            <p:nvPr/>
          </p:nvCxnSpPr>
          <p:spPr>
            <a:xfrm rot="19800000" flipH="1">
              <a:off x="11232182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2" name="Прямая соединительная линия 721"/>
            <p:cNvCxnSpPr/>
            <p:nvPr/>
          </p:nvCxnSpPr>
          <p:spPr>
            <a:xfrm rot="1800000">
              <a:off x="11080200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3" name="Прямая соединительная линия 722"/>
            <p:cNvCxnSpPr/>
            <p:nvPr/>
          </p:nvCxnSpPr>
          <p:spPr>
            <a:xfrm rot="19800000" flipH="1">
              <a:off x="10928218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4" name="Прямая соединительная линия 723"/>
            <p:cNvCxnSpPr/>
            <p:nvPr/>
          </p:nvCxnSpPr>
          <p:spPr>
            <a:xfrm rot="1800000">
              <a:off x="11992092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5" name="Прямая соединительная линия 724"/>
            <p:cNvCxnSpPr/>
            <p:nvPr/>
          </p:nvCxnSpPr>
          <p:spPr>
            <a:xfrm rot="19800000" flipH="1">
              <a:off x="11840110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6" name="Прямая соединительная линия 725"/>
            <p:cNvCxnSpPr/>
            <p:nvPr/>
          </p:nvCxnSpPr>
          <p:spPr>
            <a:xfrm rot="1800000">
              <a:off x="11688128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7" name="Прямая соединительная линия 726"/>
            <p:cNvCxnSpPr/>
            <p:nvPr/>
          </p:nvCxnSpPr>
          <p:spPr>
            <a:xfrm rot="19800000" flipH="1">
              <a:off x="11536146" y="6683612"/>
              <a:ext cx="216000" cy="0"/>
            </a:xfrm>
            <a:prstGeom prst="line">
              <a:avLst/>
            </a:prstGeom>
            <a:ln w="603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083" y="5720866"/>
            <a:ext cx="1327742" cy="888774"/>
          </a:xfrm>
          <a:prstGeom prst="rect">
            <a:avLst/>
          </a:prstGeom>
          <a:solidFill>
            <a:srgbClr val="68C8AF"/>
          </a:solidFill>
          <a:ln>
            <a:noFill/>
          </a:ln>
          <a:effectLst/>
          <a:extLst/>
        </p:spPr>
      </p:pic>
      <p:pic>
        <p:nvPicPr>
          <p:cNvPr id="728" name="Рисунок 7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27" y="78319"/>
            <a:ext cx="501533" cy="61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09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909469" y="692696"/>
            <a:ext cx="7983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27" y="78319"/>
            <a:ext cx="501533" cy="61437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7544" y="764704"/>
            <a:ext cx="842493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25000"/>
              </a:lnSpc>
            </a:pPr>
            <a:r>
              <a:rPr lang="ru-RU" sz="1600" dirty="0" smtClean="0">
                <a:ea typeface="Calibri"/>
              </a:rPr>
              <a:t>Достижение целей, установленных </a:t>
            </a:r>
            <a:r>
              <a:rPr lang="ru-RU" sz="1600" b="1" dirty="0" smtClean="0">
                <a:ea typeface="Calibri"/>
              </a:rPr>
              <a:t>Стратегией на период до 2035 года</a:t>
            </a:r>
            <a:r>
              <a:rPr lang="ru-RU" sz="1600" dirty="0" smtClean="0">
                <a:ea typeface="Calibri"/>
              </a:rPr>
              <a:t>, определяется ежегодным выполнением социально-значимых индикаторов. </a:t>
            </a:r>
          </a:p>
          <a:p>
            <a:pPr indent="450215" algn="just">
              <a:lnSpc>
                <a:spcPct val="125000"/>
              </a:lnSpc>
            </a:pPr>
            <a:r>
              <a:rPr lang="ru-RU" sz="1600" dirty="0" smtClean="0">
                <a:ea typeface="Calibri"/>
              </a:rPr>
              <a:t>В 2019 году план по достижению установленных показателей </a:t>
            </a:r>
            <a:r>
              <a:rPr lang="ru-RU" sz="1600" b="1" dirty="0" smtClean="0">
                <a:ea typeface="Calibri"/>
              </a:rPr>
              <a:t>выполнен на 75%         </a:t>
            </a:r>
            <a:r>
              <a:rPr lang="ru-RU" sz="1600" dirty="0" smtClean="0">
                <a:ea typeface="Calibri"/>
              </a:rPr>
              <a:t>(18 - из 24).</a:t>
            </a:r>
          </a:p>
          <a:p>
            <a:pPr indent="450215" algn="just">
              <a:lnSpc>
                <a:spcPct val="125000"/>
              </a:lnSpc>
            </a:pPr>
            <a:r>
              <a:rPr lang="ru-RU" sz="1600" dirty="0" smtClean="0">
                <a:ea typeface="Calibri"/>
              </a:rPr>
              <a:t>Близки к фактическому выполнению плана (96,1% и выше) значения 2-х показателей (число субъектов МСП в расчете на 10 тыс. населения, объем отгруженной продукции).</a:t>
            </a:r>
          </a:p>
          <a:p>
            <a:pPr indent="450215" algn="just">
              <a:lnSpc>
                <a:spcPct val="125000"/>
              </a:lnSpc>
            </a:pPr>
            <a:r>
              <a:rPr lang="ru-RU" sz="1600" dirty="0" smtClean="0">
                <a:ea typeface="Calibri"/>
              </a:rPr>
              <a:t>Несколько ниже планового уровня 2019 года значения по 4 показателям (</a:t>
            </a:r>
            <a:r>
              <a:rPr lang="ru-RU" sz="1600" dirty="0"/>
              <a:t>с</a:t>
            </a:r>
            <a:r>
              <a:rPr lang="ru-RU" sz="1600" dirty="0" smtClean="0"/>
              <a:t>тепень </a:t>
            </a:r>
            <a:r>
              <a:rPr lang="ru-RU" sz="1600" dirty="0"/>
              <a:t>износа  инженерных </a:t>
            </a:r>
            <a:r>
              <a:rPr lang="ru-RU" sz="1600" dirty="0" smtClean="0"/>
              <a:t>сетей:</a:t>
            </a:r>
            <a:r>
              <a:rPr lang="ru-RU" sz="1600" dirty="0"/>
              <a:t> </a:t>
            </a:r>
            <a:r>
              <a:rPr lang="ru-RU" sz="1600" dirty="0" smtClean="0"/>
              <a:t>теплоснабжения и водоснабжения; </a:t>
            </a:r>
            <a:r>
              <a:rPr lang="ru-RU" sz="1600" dirty="0" smtClean="0">
                <a:ea typeface="Calibri"/>
              </a:rPr>
              <a:t>расходы и доходы бюджета города Твери на 1 жителя). Отклонения по финансовым показателям обусловлены «скачком» в численности населения в 2019 году (+</a:t>
            </a:r>
            <a:r>
              <a:rPr lang="ru-RU" sz="1600" dirty="0">
                <a:ea typeface="Calibri"/>
              </a:rPr>
              <a:t>4,2 тыс. чел</a:t>
            </a:r>
            <a:r>
              <a:rPr lang="ru-RU" sz="1600" dirty="0" smtClean="0">
                <a:ea typeface="Calibri"/>
              </a:rPr>
              <a:t>.)</a:t>
            </a:r>
            <a:r>
              <a:rPr lang="ru-RU" sz="1600" dirty="0">
                <a:ea typeface="Calibri"/>
              </a:rPr>
              <a:t> </a:t>
            </a:r>
            <a:r>
              <a:rPr lang="ru-RU" sz="1600" dirty="0" smtClean="0">
                <a:ea typeface="Calibri"/>
              </a:rPr>
              <a:t>за счет притока мигрантов.</a:t>
            </a:r>
            <a:endParaRPr lang="ru-RU" sz="1600" dirty="0">
              <a:ea typeface="Calibri"/>
            </a:endParaRPr>
          </a:p>
          <a:p>
            <a:pPr indent="450215" algn="just">
              <a:lnSpc>
                <a:spcPct val="125000"/>
              </a:lnSpc>
            </a:pPr>
            <a:endParaRPr lang="ru-RU" sz="1600" dirty="0" smtClean="0">
              <a:ea typeface="Calibri"/>
            </a:endParaRPr>
          </a:p>
          <a:p>
            <a:pPr indent="450215" algn="just">
              <a:lnSpc>
                <a:spcPct val="125000"/>
              </a:lnSpc>
            </a:pPr>
            <a:r>
              <a:rPr lang="ru-RU" sz="1600" dirty="0" smtClean="0">
                <a:ea typeface="Calibri"/>
              </a:rPr>
              <a:t>Несмотря на объективные причины (пандемия) ожидаем, что уровень выполнения показателей Стратегии за 2020 год будет приближен к плановым значениям.</a:t>
            </a:r>
          </a:p>
        </p:txBody>
      </p:sp>
    </p:spTree>
    <p:extLst>
      <p:ext uri="{BB962C8B-B14F-4D97-AF65-F5344CB8AC3E}">
        <p14:creationId xmlns:p14="http://schemas.microsoft.com/office/powerpoint/2010/main" val="31392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953474" y="459295"/>
            <a:ext cx="7983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27" y="78319"/>
            <a:ext cx="501533" cy="61437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39470" y="89963"/>
            <a:ext cx="49245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Отдельные показатели достижения целей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320619"/>
              </p:ext>
            </p:extLst>
          </p:nvPr>
        </p:nvGraphicFramePr>
        <p:xfrm>
          <a:off x="470989" y="949370"/>
          <a:ext cx="8465496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177"/>
                <a:gridCol w="1584176"/>
                <a:gridCol w="1440160"/>
                <a:gridCol w="1356983"/>
              </a:tblGrid>
              <a:tr h="148788"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</a:t>
                      </a:r>
                      <a:r>
                        <a:rPr lang="ru-RU" baseline="0" dirty="0" smtClean="0">
                          <a:latin typeface="Calibri" pitchFamily="34" charset="0"/>
                          <a:cs typeface="Calibri" pitchFamily="34" charset="0"/>
                        </a:rPr>
                        <a:t> факт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2020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103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Среднегодовая численность населения, тыс. человек</a:t>
                      </a:r>
                      <a:endParaRPr lang="ru-RU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421,5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422,96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422,8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5646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Население моложе трудоспособного возраста (к общей численности населения на начало года), %</a:t>
                      </a:r>
                      <a:endParaRPr lang="ru-RU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16,8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17,0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17,2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0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Миграционный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прирост, тыс. человек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2,11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5,79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2,45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943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Ожидаемая продолжительность жизни городского населения (оба пола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), лет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71,37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71,38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71,81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27981" y="58003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ЧЕЛОВЕЧЕСКИЙ КАПИТАЛ 2035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1560" y="378904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ПРОСТРАНСТВО. РЕАЛЬНЫЙ КАПИТАЛ 2035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6769184"/>
              </p:ext>
            </p:extLst>
          </p:nvPr>
        </p:nvGraphicFramePr>
        <p:xfrm>
          <a:off x="578446" y="4221088"/>
          <a:ext cx="8465496" cy="1882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177"/>
                <a:gridCol w="1584176"/>
                <a:gridCol w="1440160"/>
                <a:gridCol w="1356983"/>
              </a:tblGrid>
              <a:tr h="148788"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</a:t>
                      </a:r>
                      <a:r>
                        <a:rPr lang="ru-RU" baseline="0" dirty="0" smtClean="0">
                          <a:latin typeface="Calibri" pitchFamily="34" charset="0"/>
                          <a:cs typeface="Calibri" pitchFamily="34" charset="0"/>
                        </a:rPr>
                        <a:t> факт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2020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103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Степень износа  инженерных сетей,   в том числе: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3207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теплоснабжения, %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66,8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72,2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66,2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200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водоснабжение, %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80,7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83,1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80,1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83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канализация (водоотведение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), %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65,9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66,4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65,3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0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31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09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953474" y="459295"/>
            <a:ext cx="7983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027" y="78319"/>
            <a:ext cx="501533" cy="61437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39470" y="89963"/>
            <a:ext cx="49245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Calibri" pitchFamily="34" charset="0"/>
                <a:cs typeface="Calibri" pitchFamily="34" charset="0"/>
              </a:rPr>
              <a:t>Отдельные показатели достижения целей</a:t>
            </a:r>
            <a:endParaRPr lang="ru-RU" sz="2000" b="1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020746"/>
              </p:ext>
            </p:extLst>
          </p:nvPr>
        </p:nvGraphicFramePr>
        <p:xfrm>
          <a:off x="470989" y="877362"/>
          <a:ext cx="8465496" cy="1509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177"/>
                <a:gridCol w="1584176"/>
                <a:gridCol w="1440160"/>
                <a:gridCol w="1356983"/>
              </a:tblGrid>
              <a:tr h="148788"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</a:t>
                      </a:r>
                      <a:r>
                        <a:rPr lang="ru-RU" baseline="0" dirty="0" smtClean="0">
                          <a:latin typeface="Calibri" pitchFamily="34" charset="0"/>
                          <a:cs typeface="Calibri" pitchFamily="34" charset="0"/>
                        </a:rPr>
                        <a:t> факт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2020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576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Численность занятых в экономике города, тыс.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человек</a:t>
                      </a:r>
                      <a:endParaRPr lang="ru-RU" sz="1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215,1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215,1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215,7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5646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Число субъектов МСП  в расчете на 10 тыс. человек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населения, ед.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610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598,8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612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99406" y="508030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РЫНКИ И ИНСТИТУТЫ 2035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7544" y="2492896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ИННОВАЦИИ И ИНФОРМАЦИЯ 2035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973297"/>
              </p:ext>
            </p:extLst>
          </p:nvPr>
        </p:nvGraphicFramePr>
        <p:xfrm>
          <a:off x="467544" y="2886983"/>
          <a:ext cx="8465496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177"/>
                <a:gridCol w="1584176"/>
                <a:gridCol w="1440160"/>
                <a:gridCol w="1356983"/>
              </a:tblGrid>
              <a:tr h="148788"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</a:t>
                      </a:r>
                      <a:r>
                        <a:rPr lang="ru-RU" baseline="0" dirty="0" smtClean="0">
                          <a:latin typeface="Calibri" pitchFamily="34" charset="0"/>
                          <a:cs typeface="Calibri" pitchFamily="34" charset="0"/>
                        </a:rPr>
                        <a:t> факт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2020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2103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Доля инновационных товаров, работ, услуг в общем объеме отгруженных товаров, выполненных работ, </a:t>
                      </a:r>
                      <a:b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услуг организаций промышленного производства, %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6,4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12,7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6,9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32148" y="4581128"/>
            <a:ext cx="6840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ФИНАНСОВЫЙ КАПИТАЛ 2035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354747"/>
              </p:ext>
            </p:extLst>
          </p:nvPr>
        </p:nvGraphicFramePr>
        <p:xfrm>
          <a:off x="423597" y="4984021"/>
          <a:ext cx="8465496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4177"/>
                <a:gridCol w="1584176"/>
                <a:gridCol w="1440160"/>
                <a:gridCol w="1356983"/>
              </a:tblGrid>
              <a:tr h="148788">
                <a:tc>
                  <a:txBody>
                    <a:bodyPr/>
                    <a:lstStyle/>
                    <a:p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2019</a:t>
                      </a:r>
                      <a:r>
                        <a:rPr lang="ru-RU" baseline="0" dirty="0" smtClean="0">
                          <a:latin typeface="Calibri" pitchFamily="34" charset="0"/>
                          <a:cs typeface="Calibri" pitchFamily="34" charset="0"/>
                        </a:rPr>
                        <a:t> факт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2020 план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45768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Доля собственных доходов о общем объеме бюджетных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доходов, %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39,4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42,8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  <a:cs typeface="Calibri" pitchFamily="34" charset="0"/>
                        </a:rPr>
                        <a:t>43,9</a:t>
                      </a:r>
                      <a:endParaRPr lang="ru-RU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anchor="ctr"/>
                </a:tc>
              </a:tr>
              <a:tr h="5646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Инвестиции в основной капитал  по крупным и средним предприятиям, </a:t>
                      </a:r>
                      <a:b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</a:b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млрд. рублей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17,5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19,7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2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19,8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1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32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9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10722</TotalTime>
  <Words>381</Words>
  <Application>Microsoft Office PowerPoint</Application>
  <PresentationFormat>Экран (4:3)</PresentationFormat>
  <Paragraphs>84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Бадыбина Ирина А.</dc:creator>
  <cp:lastModifiedBy>Еекатерина М. Дроздова</cp:lastModifiedBy>
  <cp:revision>1317</cp:revision>
  <cp:lastPrinted>2020-12-10T09:17:08Z</cp:lastPrinted>
  <dcterms:created xsi:type="dcterms:W3CDTF">2016-11-23T10:40:00Z</dcterms:created>
  <dcterms:modified xsi:type="dcterms:W3CDTF">2022-08-30T08:13:25Z</dcterms:modified>
</cp:coreProperties>
</file>