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20" r:id="rId3"/>
    <p:sldId id="356" r:id="rId4"/>
    <p:sldId id="326" r:id="rId5"/>
    <p:sldId id="354" r:id="rId6"/>
    <p:sldId id="328" r:id="rId7"/>
    <p:sldId id="343" r:id="rId8"/>
    <p:sldId id="331" r:id="rId9"/>
    <p:sldId id="357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поступивших обращений за 4 квартал</a:t>
            </a:r>
            <a:r>
              <a:rPr lang="ru-RU" sz="1600" baseline="0"/>
              <a:t>, шт</a:t>
            </a:r>
          </a:p>
          <a:p>
            <a:pPr>
              <a:defRPr sz="1600"/>
            </a:pPr>
            <a:endParaRPr lang="ru-RU" sz="1600"/>
          </a:p>
        </c:rich>
      </c:tx>
      <c:layout>
        <c:manualLayout>
          <c:xMode val="edge"/>
          <c:yMode val="edge"/>
          <c:x val="0.17705969178027839"/>
          <c:y val="2.38732095879383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 кв 2022'!$A$50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2022'!$B$49:$C$49</c:f>
              <c:strCache>
                <c:ptCount val="2"/>
                <c:pt idx="0">
                  <c:v>4 кв 2021 года</c:v>
                </c:pt>
                <c:pt idx="1">
                  <c:v>4 кв 2022 года</c:v>
                </c:pt>
              </c:strCache>
            </c:strRef>
          </c:cat>
          <c:val>
            <c:numRef>
              <c:f>'4 кв 2022'!$B$50:$C$50</c:f>
              <c:numCache>
                <c:formatCode>General</c:formatCode>
                <c:ptCount val="2"/>
                <c:pt idx="0">
                  <c:v>2311</c:v>
                </c:pt>
                <c:pt idx="1">
                  <c:v>2227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5458720"/>
        <c:axId val="1045457632"/>
        <c:axId val="0"/>
      </c:bar3DChart>
      <c:catAx>
        <c:axId val="10454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45457632"/>
        <c:crosses val="autoZero"/>
        <c:auto val="1"/>
        <c:lblAlgn val="ctr"/>
        <c:lblOffset val="100"/>
        <c:noMultiLvlLbl val="0"/>
      </c:catAx>
      <c:valAx>
        <c:axId val="1045457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45458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количество вопросов, поднятых в </a:t>
            </a:r>
            <a:r>
              <a:rPr lang="ru-RU" sz="1600" dirty="0" smtClean="0"/>
              <a:t>обращениях</a:t>
            </a:r>
            <a:endParaRPr lang="en-US" sz="1600" dirty="0"/>
          </a:p>
          <a:p>
            <a:pPr>
              <a:defRPr sz="1600"/>
            </a:pPr>
            <a:r>
              <a:rPr lang="ru-RU" sz="1600" dirty="0" smtClean="0"/>
              <a:t>за</a:t>
            </a:r>
            <a:r>
              <a:rPr lang="en-US" sz="1600" dirty="0" smtClean="0"/>
              <a:t> </a:t>
            </a:r>
            <a:r>
              <a:rPr lang="ru-RU" sz="1600" dirty="0" smtClean="0"/>
              <a:t>4 </a:t>
            </a:r>
            <a:r>
              <a:rPr lang="ru-RU" sz="1600" dirty="0" err="1"/>
              <a:t>кв</a:t>
            </a:r>
            <a:r>
              <a:rPr lang="ru-RU" sz="1600" dirty="0"/>
              <a:t>,</a:t>
            </a:r>
            <a:r>
              <a:rPr lang="ru-RU" sz="1600" baseline="0" dirty="0"/>
              <a:t> </a:t>
            </a:r>
            <a:r>
              <a:rPr lang="ru-RU" sz="1600" baseline="0" dirty="0" err="1"/>
              <a:t>шт</a:t>
            </a:r>
            <a:endParaRPr lang="ru-RU" sz="1600" dirty="0"/>
          </a:p>
        </c:rich>
      </c:tx>
      <c:layout>
        <c:manualLayout>
          <c:xMode val="edge"/>
          <c:yMode val="edge"/>
          <c:x val="0.15546449200158974"/>
          <c:y val="1.687830354066120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 кв 2022'!$A$77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2022'!$B$76:$C$76</c:f>
              <c:strCache>
                <c:ptCount val="2"/>
                <c:pt idx="0">
                  <c:v>4 кв 2021 года</c:v>
                </c:pt>
                <c:pt idx="1">
                  <c:v>4 кв 2022 года</c:v>
                </c:pt>
              </c:strCache>
            </c:strRef>
          </c:cat>
          <c:val>
            <c:numRef>
              <c:f>'4 кв 2022'!$B$77:$C$77</c:f>
              <c:numCache>
                <c:formatCode>General</c:formatCode>
                <c:ptCount val="2"/>
                <c:pt idx="0">
                  <c:v>2578</c:v>
                </c:pt>
                <c:pt idx="1">
                  <c:v>2520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5454368"/>
        <c:axId val="1045459264"/>
        <c:axId val="0"/>
      </c:bar3DChart>
      <c:catAx>
        <c:axId val="104545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45459264"/>
        <c:crosses val="autoZero"/>
        <c:auto val="1"/>
        <c:lblAlgn val="ctr"/>
        <c:lblOffset val="100"/>
        <c:noMultiLvlLbl val="0"/>
      </c:catAx>
      <c:valAx>
        <c:axId val="104545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454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кв 2022'!$B$165</c:f>
              <c:strCache>
                <c:ptCount val="1"/>
                <c:pt idx="0">
                  <c:v>4 кв 2021 года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 кв 2022'!$A$166:$A$170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2022'!$B$166:$B$170</c:f>
              <c:numCache>
                <c:formatCode>General</c:formatCode>
                <c:ptCount val="5"/>
                <c:pt idx="0">
                  <c:v>175</c:v>
                </c:pt>
                <c:pt idx="1">
                  <c:v>154</c:v>
                </c:pt>
                <c:pt idx="2">
                  <c:v>1523</c:v>
                </c:pt>
                <c:pt idx="3">
                  <c:v>88</c:v>
                </c:pt>
                <c:pt idx="4">
                  <c:v>638</c:v>
                </c:pt>
              </c:numCache>
            </c:numRef>
          </c:val>
        </c:ser>
        <c:ser>
          <c:idx val="1"/>
          <c:order val="1"/>
          <c:tx>
            <c:strRef>
              <c:f>'4 кв 2022'!$C$165</c:f>
              <c:strCache>
                <c:ptCount val="1"/>
                <c:pt idx="0">
                  <c:v>4 кв 2022 года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 кв 2022'!$A$166:$A$170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2022'!$C$166:$C$170</c:f>
              <c:numCache>
                <c:formatCode>General</c:formatCode>
                <c:ptCount val="5"/>
                <c:pt idx="0">
                  <c:v>160</c:v>
                </c:pt>
                <c:pt idx="1">
                  <c:v>151</c:v>
                </c:pt>
                <c:pt idx="2">
                  <c:v>1340</c:v>
                </c:pt>
                <c:pt idx="3">
                  <c:v>166</c:v>
                </c:pt>
                <c:pt idx="4">
                  <c:v>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461984"/>
        <c:axId val="1045459808"/>
      </c:barChart>
      <c:catAx>
        <c:axId val="10454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5459808"/>
        <c:crosses val="autoZero"/>
        <c:auto val="1"/>
        <c:lblAlgn val="ctr"/>
        <c:lblOffset val="100"/>
        <c:noMultiLvlLbl val="0"/>
      </c:catAx>
      <c:valAx>
        <c:axId val="104545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54619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 dirty="0"/>
              <a:t>количество вопросов в обращениях по сферам, </a:t>
            </a:r>
            <a:r>
              <a:rPr lang="ru-RU" sz="1200" b="1" dirty="0" err="1"/>
              <a:t>шт</a:t>
            </a:r>
            <a:endParaRPr lang="ru-RU" sz="1200" b="1" dirty="0"/>
          </a:p>
        </c:rich>
      </c:tx>
      <c:layout>
        <c:manualLayout>
          <c:xMode val="edge"/>
          <c:yMode val="edge"/>
          <c:x val="0.19218172697082933"/>
          <c:y val="1.66825836268452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07863681688795"/>
          <c:y val="0.15622113701656895"/>
          <c:w val="0.50045507453963967"/>
          <c:h val="0.72085478982743345"/>
        </c:manualLayout>
      </c:layout>
      <c:radarChart>
        <c:radarStyle val="marker"/>
        <c:varyColors val="0"/>
        <c:ser>
          <c:idx val="0"/>
          <c:order val="0"/>
          <c:tx>
            <c:strRef>
              <c:f>'4 кв 2022'!$H$34</c:f>
              <c:strCache>
                <c:ptCount val="1"/>
                <c:pt idx="0">
                  <c:v>4 кв 2021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9484463735319879E-3"/>
                  <c:y val="4.6275858804222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91810448714972E-2"/>
                  <c:y val="2.4423102252977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929285341099153E-2"/>
                  <c:y val="-3.6905306676344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933103326748525E-2"/>
                  <c:y val="-2.311688994787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1771267107512623E-3"/>
                  <c:y val="2.725471941257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2022'!$G$35:$G$39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2022'!$H$35:$H$39</c:f>
              <c:numCache>
                <c:formatCode>General</c:formatCode>
                <c:ptCount val="5"/>
                <c:pt idx="0">
                  <c:v>175</c:v>
                </c:pt>
                <c:pt idx="1">
                  <c:v>154</c:v>
                </c:pt>
                <c:pt idx="2">
                  <c:v>1523</c:v>
                </c:pt>
                <c:pt idx="3">
                  <c:v>88</c:v>
                </c:pt>
                <c:pt idx="4">
                  <c:v>638</c:v>
                </c:pt>
              </c:numCache>
            </c:numRef>
          </c:val>
        </c:ser>
        <c:ser>
          <c:idx val="1"/>
          <c:order val="1"/>
          <c:tx>
            <c:strRef>
              <c:f>'4 кв 2022'!$I$34</c:f>
              <c:strCache>
                <c:ptCount val="1"/>
                <c:pt idx="0">
                  <c:v>4 кв 2022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5.7035450074040522E-3"/>
                  <c:y val="6.4923547883167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049353759858032E-3"/>
                  <c:y val="6.447143772676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932809635544671E-2"/>
                  <c:y val="-3.005717471688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305117337364575E-2"/>
                  <c:y val="-1.3953155655142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956236919148357E-2"/>
                  <c:y val="-1.1578011666377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2022'!$G$35:$G$39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2022'!$I$35:$I$39</c:f>
              <c:numCache>
                <c:formatCode>General</c:formatCode>
                <c:ptCount val="5"/>
                <c:pt idx="0">
                  <c:v>160</c:v>
                </c:pt>
                <c:pt idx="1">
                  <c:v>151</c:v>
                </c:pt>
                <c:pt idx="2">
                  <c:v>1340</c:v>
                </c:pt>
                <c:pt idx="3">
                  <c:v>166</c:v>
                </c:pt>
                <c:pt idx="4">
                  <c:v>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455456"/>
        <c:axId val="1045463072"/>
      </c:radarChart>
      <c:catAx>
        <c:axId val="104545545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45463072"/>
        <c:crosses val="autoZero"/>
        <c:auto val="0"/>
        <c:lblAlgn val="ctr"/>
        <c:lblOffset val="100"/>
        <c:noMultiLvlLbl val="0"/>
      </c:catAx>
      <c:valAx>
        <c:axId val="10454630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45455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269846569532163"/>
          <c:y val="0.51103782367885375"/>
          <c:w val="0.17315044100052868"/>
          <c:h val="0.1523092378983689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1"/>
              <a:t>количество вопросов по сферам, в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772881853097817"/>
          <c:y val="0.26207733508937503"/>
          <c:w val="0.64211690942590272"/>
          <c:h val="0.70223956939416565"/>
        </c:manualLayout>
      </c:layout>
      <c:radarChart>
        <c:radarStyle val="marker"/>
        <c:varyColors val="0"/>
        <c:ser>
          <c:idx val="0"/>
          <c:order val="0"/>
          <c:tx>
            <c:strRef>
              <c:f>'4 кв 2022'!$K$34</c:f>
              <c:strCache>
                <c:ptCount val="1"/>
                <c:pt idx="0">
                  <c:v>4 кв 2019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2022'!$J$35:$J$39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2022'!$K$35:$K$39</c:f>
            </c:numRef>
          </c:val>
        </c:ser>
        <c:ser>
          <c:idx val="1"/>
          <c:order val="1"/>
          <c:tx>
            <c:strRef>
              <c:f>'4 кв 2022'!$L$34</c:f>
              <c:strCache>
                <c:ptCount val="1"/>
                <c:pt idx="0">
                  <c:v>4 кв 2021 года</c:v>
                </c:pt>
              </c:strCache>
            </c:strRef>
          </c:tx>
          <c:spPr>
            <a:ln w="50800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47625">
                <a:solidFill>
                  <a:srgbClr val="00B050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00B050"/>
                </a:solidFill>
                <a:ln w="66675">
                  <a:solidFill>
                    <a:srgbClr val="00B050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3.6304432938959949E-2"/>
                  <c:y val="9.5837216171226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132523318300655E-3"/>
                  <c:y val="-4.2887137064368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566063594844793E-3"/>
                  <c:y val="-1.1388640209182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597803888681092E-2"/>
                  <c:y val="6.7253881502274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2022'!$J$35:$J$39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2022'!$L$35:$L$39</c:f>
              <c:numCache>
                <c:formatCode>0.0%</c:formatCode>
                <c:ptCount val="5"/>
                <c:pt idx="0">
                  <c:v>6.7882079131109385E-2</c:v>
                </c:pt>
                <c:pt idx="1">
                  <c:v>5.973622963537626E-2</c:v>
                </c:pt>
                <c:pt idx="2">
                  <c:v>0.59076803723816917</c:v>
                </c:pt>
                <c:pt idx="3">
                  <c:v>3.4134988363072147E-2</c:v>
                </c:pt>
                <c:pt idx="4">
                  <c:v>0.24747866563227308</c:v>
                </c:pt>
              </c:numCache>
            </c:numRef>
          </c:val>
        </c:ser>
        <c:ser>
          <c:idx val="2"/>
          <c:order val="2"/>
          <c:tx>
            <c:strRef>
              <c:f>'4 кв 2022'!$M$34</c:f>
              <c:strCache>
                <c:ptCount val="1"/>
                <c:pt idx="0">
                  <c:v>4 кв 2022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2.4485940680069613E-3"/>
                  <c:y val="3.148778353311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031876340827607E-3"/>
                  <c:y val="4.250179163871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595439688092085E-2"/>
                  <c:y val="-4.944625198339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754362217400848E-2"/>
                  <c:y val="-5.7791178998461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2022'!$J$35:$J$39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2022'!$M$35:$M$39</c:f>
              <c:numCache>
                <c:formatCode>0.0%</c:formatCode>
                <c:ptCount val="5"/>
                <c:pt idx="0">
                  <c:v>6.3492063492063489E-2</c:v>
                </c:pt>
                <c:pt idx="1">
                  <c:v>5.9920634920634923E-2</c:v>
                </c:pt>
                <c:pt idx="2">
                  <c:v>0.53174603174603174</c:v>
                </c:pt>
                <c:pt idx="3">
                  <c:v>6.5873015873015875E-2</c:v>
                </c:pt>
                <c:pt idx="4">
                  <c:v>0.27896825396825398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460352"/>
        <c:axId val="1045463616"/>
      </c:radarChart>
      <c:catAx>
        <c:axId val="104546035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45463616"/>
        <c:crosses val="autoZero"/>
        <c:auto val="0"/>
        <c:lblAlgn val="ctr"/>
        <c:lblOffset val="100"/>
        <c:noMultiLvlLbl val="0"/>
      </c:catAx>
      <c:valAx>
        <c:axId val="1045463616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45460352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263541649961779"/>
          <c:y val="0.57302836455787853"/>
          <c:w val="0.16681890832892321"/>
          <c:h val="0.13420320390985607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обращений по каналу поступления за 4 квартал, шт</a:t>
            </a:r>
          </a:p>
        </c:rich>
      </c:tx>
      <c:layout>
        <c:manualLayout>
          <c:xMode val="edge"/>
          <c:yMode val="edge"/>
          <c:x val="0.17472462206850606"/>
          <c:y val="2.0000266464153909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'4 кв 2022'!$Z$4</c:f>
              <c:strCache>
                <c:ptCount val="1"/>
                <c:pt idx="0">
                  <c:v>4 кв 2022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 кв 2022'!$X$5:$Y$7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'4 кв 2022'!$Z$5:$Z$7</c:f>
              <c:numCache>
                <c:formatCode>General</c:formatCode>
                <c:ptCount val="3"/>
                <c:pt idx="0">
                  <c:v>2160</c:v>
                </c:pt>
                <c:pt idx="1">
                  <c:v>34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'4 кв 2022'!$AA$4</c:f>
              <c:strCache>
                <c:ptCount val="1"/>
                <c:pt idx="0">
                  <c:v>4 кв 2021 года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 кв 2022'!$X$5:$Y$7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'4 кв 2022'!$AA$5:$AA$7</c:f>
              <c:numCache>
                <c:formatCode>General</c:formatCode>
                <c:ptCount val="3"/>
                <c:pt idx="0">
                  <c:v>2232</c:v>
                </c:pt>
                <c:pt idx="1">
                  <c:v>22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5462528"/>
        <c:axId val="1045464704"/>
      </c:barChart>
      <c:catAx>
        <c:axId val="104546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45464704"/>
        <c:crosses val="autoZero"/>
        <c:auto val="1"/>
        <c:lblAlgn val="ctr"/>
        <c:lblOffset val="100"/>
        <c:noMultiLvlLbl val="0"/>
      </c:catAx>
      <c:valAx>
        <c:axId val="1045464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4546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67819713625003"/>
          <c:y val="0.34011218140879601"/>
          <c:w val="0.15175291357255885"/>
          <c:h val="0.27665853950997249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повторных и коллективных обращений </a:t>
            </a:r>
          </a:p>
          <a:p>
            <a:pPr>
              <a:defRPr/>
            </a:pPr>
            <a:r>
              <a:rPr lang="ru-RU"/>
              <a:t>за 4 квартал, шт</a:t>
            </a:r>
          </a:p>
        </c:rich>
      </c:tx>
      <c:layout>
        <c:manualLayout>
          <c:xMode val="edge"/>
          <c:yMode val="edge"/>
          <c:x val="0.1880654301057556"/>
          <c:y val="1.628365545215939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'4 кв 2022'!$J$14</c:f>
              <c:strCache>
                <c:ptCount val="1"/>
                <c:pt idx="0">
                  <c:v>4 кв 2022 года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 кв 2022'!$K$13:$M$13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'4 кв 2022'!$K$14:$M$14</c:f>
              <c:numCache>
                <c:formatCode>General</c:formatCode>
                <c:ptCount val="2"/>
                <c:pt idx="0">
                  <c:v>81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'4 кв 2022'!$J$15</c:f>
              <c:strCache>
                <c:ptCount val="1"/>
                <c:pt idx="0">
                  <c:v>4 кв 2021 года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 кв 2022'!$K$13:$M$13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'4 кв 2022'!$K$15:$M$15</c:f>
              <c:numCache>
                <c:formatCode>General</c:formatCode>
                <c:ptCount val="2"/>
                <c:pt idx="0">
                  <c:v>45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8265824"/>
        <c:axId val="1048264736"/>
      </c:barChart>
      <c:catAx>
        <c:axId val="104826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48264736"/>
        <c:crosses val="autoZero"/>
        <c:auto val="1"/>
        <c:lblAlgn val="ctr"/>
        <c:lblOffset val="100"/>
        <c:noMultiLvlLbl val="0"/>
      </c:catAx>
      <c:valAx>
        <c:axId val="104826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826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62171778736865"/>
          <c:y val="0.39092168933428778"/>
          <c:w val="0.22908652631810145"/>
          <c:h val="0.152732235743259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А</a:t>
            </a:r>
            <a:r>
              <a:rPr lang="ru-RU" b="1" dirty="0" smtClean="0">
                <a:solidFill>
                  <a:schemeClr val="tx1"/>
                </a:solidFill>
              </a:rPr>
              <a:t>ктуальные темы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'свод 4 кв 2022 все'!$E$3</c:f>
              <c:strCache>
                <c:ptCount val="1"/>
                <c:pt idx="0">
                  <c:v>количество 4 кв 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4 кв 2022 все'!$D$4:$D$18</c:f>
              <c:strCache>
                <c:ptCount val="15"/>
                <c:pt idx="0">
                  <c:v>Торговля, размещение торговых точек, развитие предпринимательской деятельности.</c:v>
                </c:pt>
                <c:pt idx="1">
                  <c:v>Вопросы, связанные с деятельностью детских садов, школ</c:v>
                </c:pt>
                <c:pt idx="2">
                  <c:v>Обращение с твердыми коммунальными отходами, свалки</c:v>
                </c:pt>
                <c:pt idx="3">
                  <c:v>Финансовая помощь,выплаты пособий и компенсаций</c:v>
                </c:pt>
                <c:pt idx="4">
                  <c:v>Комплексное благоустройство, озеленение</c:v>
                </c:pt>
                <c:pt idx="5">
                  <c:v>Арендные отношения</c:v>
                </c:pt>
                <c:pt idx="6">
                  <c:v>вопросы обороны, мобилизации</c:v>
                </c:pt>
                <c:pt idx="7">
                  <c:v>Содержание общего имущества, капремонт</c:v>
                </c:pt>
                <c:pt idx="8">
                  <c:v>Улучшение жилищных условий, ветхое, аварийное жилье, выделение жилья, переселение</c:v>
                </c:pt>
                <c:pt idx="9">
                  <c:v>Борьба с аварийностью. Безопасность дорожного движения, дорожные знаки</c:v>
                </c:pt>
                <c:pt idx="10">
                  <c:v>Управляющие организации, товарищества собственников жилья и иные формы управления собственностью</c:v>
                </c:pt>
                <c:pt idx="11">
                  <c:v>Предоставление коммунальных услуг, в т.ч. ненадлежащего качества, оплата услуг, перебои</c:v>
                </c:pt>
                <c:pt idx="12">
                  <c:v>Уборка мусора, снега, листьев и т.д.</c:v>
                </c:pt>
                <c:pt idx="13">
                  <c:v>Дорожное хозяйство, транспорт, автопарковки, ремонт дорог, тротуаров, нарушение правил парковки</c:v>
                </c:pt>
                <c:pt idx="14">
                  <c:v>Градостроительство. Архитектура и проектирование</c:v>
                </c:pt>
              </c:strCache>
            </c:strRef>
          </c:cat>
          <c:val>
            <c:numRef>
              <c:f>'свод 4 кв 2022 все'!$E$4:$E$18</c:f>
              <c:numCache>
                <c:formatCode>General</c:formatCode>
                <c:ptCount val="15"/>
                <c:pt idx="0">
                  <c:v>17</c:v>
                </c:pt>
                <c:pt idx="1">
                  <c:v>24</c:v>
                </c:pt>
                <c:pt idx="2">
                  <c:v>53</c:v>
                </c:pt>
                <c:pt idx="3">
                  <c:v>65</c:v>
                </c:pt>
                <c:pt idx="4">
                  <c:v>67</c:v>
                </c:pt>
                <c:pt idx="5">
                  <c:v>73</c:v>
                </c:pt>
                <c:pt idx="6">
                  <c:v>85</c:v>
                </c:pt>
                <c:pt idx="7">
                  <c:v>92</c:v>
                </c:pt>
                <c:pt idx="8">
                  <c:v>95</c:v>
                </c:pt>
                <c:pt idx="9">
                  <c:v>104</c:v>
                </c:pt>
                <c:pt idx="10">
                  <c:v>176</c:v>
                </c:pt>
                <c:pt idx="11">
                  <c:v>195</c:v>
                </c:pt>
                <c:pt idx="12">
                  <c:v>195</c:v>
                </c:pt>
                <c:pt idx="13">
                  <c:v>222</c:v>
                </c:pt>
                <c:pt idx="14">
                  <c:v>245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48273984"/>
        <c:axId val="1048274528"/>
      </c:barChart>
      <c:catAx>
        <c:axId val="104827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274528"/>
        <c:crosses val="autoZero"/>
        <c:auto val="1"/>
        <c:lblAlgn val="ctr"/>
        <c:lblOffset val="100"/>
        <c:noMultiLvlLbl val="0"/>
      </c:catAx>
      <c:valAx>
        <c:axId val="104827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27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динамика поступивших обращений и вопросов, поднятых в них, нарастающим итогом по годам, шт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3031568567741E-2"/>
          <c:y val="0.18326901197436157"/>
          <c:w val="0.60827122576528758"/>
          <c:h val="0.7344228537956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 кв 2022'!$AI$68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 кв 2022'!$AJ$67:$AK$67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'4 кв 2022'!$AJ$68:$AK$68</c:f>
              <c:numCache>
                <c:formatCode>General</c:formatCode>
                <c:ptCount val="2"/>
                <c:pt idx="0">
                  <c:v>9334</c:v>
                </c:pt>
                <c:pt idx="1">
                  <c:v>10074</c:v>
                </c:pt>
              </c:numCache>
            </c:numRef>
          </c:val>
        </c:ser>
        <c:ser>
          <c:idx val="1"/>
          <c:order val="1"/>
          <c:tx>
            <c:strRef>
              <c:f>'4 кв 2022'!$AI$69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2022'!$AJ$67:$AK$67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'4 кв 2022'!$AJ$69:$AK$69</c:f>
              <c:numCache>
                <c:formatCode>General</c:formatCode>
                <c:ptCount val="2"/>
                <c:pt idx="0">
                  <c:v>10946</c:v>
                </c:pt>
                <c:pt idx="1">
                  <c:v>11143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3245120"/>
        <c:axId val="973242944"/>
        <c:axId val="0"/>
      </c:bar3DChart>
      <c:catAx>
        <c:axId val="9732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73242944"/>
        <c:crosses val="autoZero"/>
        <c:auto val="1"/>
        <c:lblAlgn val="ctr"/>
        <c:lblOffset val="100"/>
        <c:noMultiLvlLbl val="0"/>
      </c:catAx>
      <c:valAx>
        <c:axId val="97324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3245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613909562674532"/>
          <c:y val="0.41417638245863042"/>
          <c:w val="0.33220220760076213"/>
          <c:h val="0.4281885346072658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0.91164</cdr:y>
    </cdr:from>
    <cdr:to>
      <cdr:x>0.41351</cdr:x>
      <cdr:y>0.91334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0.63058</cdr:x>
      <cdr:y>0.6682</cdr:y>
    </cdr:from>
    <cdr:to>
      <cdr:x>0.73425</cdr:x>
      <cdr:y>0.75944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54877" y="3876062"/>
          <a:ext cx="765279" cy="529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-4 %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0.63033</cdr:x>
      <cdr:y>0.68915</cdr:y>
    </cdr:from>
    <cdr:to>
      <cdr:x>0.72515</cdr:x>
      <cdr:y>0.78157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6984" y="2120213"/>
          <a:ext cx="699046" cy="284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-2 %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0.16143</cdr:x>
      <cdr:y>0.55445</cdr:y>
    </cdr:from>
    <cdr:to>
      <cdr:x>0.2302</cdr:x>
      <cdr:y>0.62042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0111" y="2013543"/>
          <a:ext cx="590652" cy="257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0.6856</cdr:x>
      <cdr:y>0.47601</cdr:y>
    </cdr:from>
    <cdr:to>
      <cdr:x>0.74973</cdr:x>
      <cdr:y>0.54176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30272" y="1706604"/>
          <a:ext cx="573774" cy="25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0.6856</cdr:x>
      <cdr:y>0.47601</cdr:y>
    </cdr:from>
    <cdr:to>
      <cdr:x>0.74973</cdr:x>
      <cdr:y>0.54176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6030272" y="1706604"/>
          <a:ext cx="573774" cy="25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0.42143</cdr:x>
      <cdr:y>0.5589</cdr:y>
    </cdr:from>
    <cdr:to>
      <cdr:x>0.49568</cdr:x>
      <cdr:y>0.61275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3674760" y="2030504"/>
          <a:ext cx="662275" cy="20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0.69645</cdr:x>
      <cdr:y>0.76532</cdr:y>
    </cdr:from>
    <cdr:to>
      <cdr:x>0.8021</cdr:x>
      <cdr:y>0.78821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0.69645</cdr:x>
      <cdr:y>0.76532</cdr:y>
    </cdr:from>
    <cdr:to>
      <cdr:x>0.8021</cdr:x>
      <cdr:y>0.78821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0.6155</cdr:x>
      <cdr:y>0.8525</cdr:y>
    </cdr:from>
    <cdr:to>
      <cdr:x>0.57544</cdr:x>
      <cdr:y>0.86087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79431" y="8093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0.59052</cdr:x>
      <cdr:y>0.93461</cdr:y>
    </cdr:from>
    <cdr:to>
      <cdr:x>0.64442</cdr:x>
      <cdr:y>0.98869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27718" y="4081903"/>
          <a:ext cx="385843" cy="23619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/>
            <a:t>55%</a:t>
          </a:r>
        </a:p>
      </cdr:txBody>
    </cdr:sp>
  </cdr:relSizeAnchor>
  <cdr:relSizeAnchor xmlns:cdr="http://schemas.openxmlformats.org/drawingml/2006/chartDrawing">
    <cdr:from>
      <cdr:x>0.58046</cdr:x>
      <cdr:y>0.88514</cdr:y>
    </cdr:from>
    <cdr:to>
      <cdr:x>0.62891</cdr:x>
      <cdr:y>0.92967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55710" y="3865879"/>
          <a:ext cx="346869" cy="194457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/>
            <a:t>59%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0.16647</cdr:x>
      <cdr:y>0.56987</cdr:y>
    </cdr:from>
    <cdr:to>
      <cdr:x>0.20784</cdr:x>
      <cdr:y>0.64666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3507" y="2132920"/>
          <a:ext cx="438272" cy="287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-72%</a:t>
          </a:r>
        </a:p>
      </cdr:txBody>
    </cdr:sp>
  </cdr:relSizeAnchor>
  <cdr:relSizeAnchor xmlns:cdr="http://schemas.openxmlformats.org/drawingml/2006/chartDrawing">
    <cdr:from>
      <cdr:x>0.44679</cdr:x>
      <cdr:y>0.51061</cdr:y>
    </cdr:from>
    <cdr:to>
      <cdr:x>0.49209</cdr:x>
      <cdr:y>0.60264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28055" y="1916243"/>
          <a:ext cx="479377" cy="345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12%</a:t>
          </a:r>
        </a:p>
      </cdr:txBody>
    </cdr:sp>
  </cdr:relSizeAnchor>
  <cdr:relSizeAnchor xmlns:cdr="http://schemas.openxmlformats.org/drawingml/2006/chartDrawing">
    <cdr:from>
      <cdr:x>0.71487</cdr:x>
      <cdr:y>0.63377</cdr:y>
    </cdr:from>
    <cdr:to>
      <cdr:x>0.75089</cdr:x>
      <cdr:y>0.72405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09907" y="1833467"/>
          <a:ext cx="287704" cy="261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-24 %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0.83472</cdr:x>
      <cdr:y>0.75844</cdr:y>
    </cdr:from>
    <cdr:to>
      <cdr:x>0.88538</cdr:x>
      <cdr:y>0.80769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0.59865</cdr:x>
      <cdr:y>0.73831</cdr:y>
    </cdr:from>
    <cdr:to>
      <cdr:x>0.65124</cdr:x>
      <cdr:y>0.80187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0.22604</cdr:x>
      <cdr:y>0.45953</cdr:y>
    </cdr:from>
    <cdr:to>
      <cdr:x>0.29892</cdr:x>
      <cdr:y>0.49614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7785" y="2447925"/>
          <a:ext cx="4286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0.25315</cdr:x>
      <cdr:y>0.7389</cdr:y>
    </cdr:from>
    <cdr:to>
      <cdr:x>0.32952</cdr:x>
      <cdr:y>0.80053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24744" y="3727484"/>
          <a:ext cx="699807" cy="296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80 %</a:t>
          </a:r>
        </a:p>
      </cdr:txBody>
    </cdr:sp>
  </cdr:relSizeAnchor>
  <cdr:relSizeAnchor xmlns:cdr="http://schemas.openxmlformats.org/drawingml/2006/chartDrawing">
    <cdr:from>
      <cdr:x>0.59598</cdr:x>
      <cdr:y>0.81636</cdr:y>
    </cdr:from>
    <cdr:to>
      <cdr:x>0.63348</cdr:x>
      <cdr:y>0.87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71298" y="3287781"/>
          <a:ext cx="281309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-33 %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0.18943</cdr:x>
      <cdr:y>0.35355</cdr:y>
    </cdr:from>
    <cdr:to>
      <cdr:x>0.25979</cdr:x>
      <cdr:y>0.43071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0.48465</cdr:x>
      <cdr:y>0.43969</cdr:y>
    </cdr:from>
    <cdr:to>
      <cdr:x>0.54394</cdr:x>
      <cdr:y>0.50187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0.49372</cdr:x>
      <cdr:y>0.46999</cdr:y>
    </cdr:from>
    <cdr:to>
      <cdr:x>0.5578</cdr:x>
      <cdr:y>0.59375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62871" y="1082977"/>
          <a:ext cx="319657" cy="285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baseline="0" dirty="0"/>
            <a:t>2</a:t>
          </a:r>
          <a:r>
            <a:rPr lang="ru-RU" sz="1200" b="1" dirty="0"/>
            <a:t>%</a:t>
          </a:r>
        </a:p>
      </cdr:txBody>
    </cdr:sp>
  </cdr:relSizeAnchor>
  <cdr:relSizeAnchor xmlns:cdr="http://schemas.openxmlformats.org/drawingml/2006/chartDrawing">
    <cdr:from>
      <cdr:x>0.41994</cdr:x>
      <cdr:y>0.57772</cdr:y>
    </cdr:from>
    <cdr:to>
      <cdr:x>0.49504</cdr:x>
      <cdr:y>0.71875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94827" y="1331215"/>
          <a:ext cx="374629" cy="324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4 квартале 202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740584"/>
              </p:ext>
            </p:extLst>
          </p:nvPr>
        </p:nvGraphicFramePr>
        <p:xfrm>
          <a:off x="323528" y="1283545"/>
          <a:ext cx="4032448" cy="470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64821"/>
              </p:ext>
            </p:extLst>
          </p:nvPr>
        </p:nvGraphicFramePr>
        <p:xfrm>
          <a:off x="4499992" y="1340768"/>
          <a:ext cx="447437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62772"/>
              </p:ext>
            </p:extLst>
          </p:nvPr>
        </p:nvGraphicFramePr>
        <p:xfrm>
          <a:off x="1870846" y="1109321"/>
          <a:ext cx="5556200" cy="2223100"/>
        </p:xfrm>
        <a:graphic>
          <a:graphicData uri="http://schemas.openxmlformats.org/drawingml/2006/table">
            <a:tbl>
              <a:tblPr/>
              <a:tblGrid>
                <a:gridCol w="2095404"/>
                <a:gridCol w="865199"/>
                <a:gridCol w="865199"/>
                <a:gridCol w="865199"/>
                <a:gridCol w="865199"/>
              </a:tblGrid>
              <a:tr h="32852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и соотношение в % от общего количества обращений данного вида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4кв 2021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4кв 2022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3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06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3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59,1%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53,2%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8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безопасность, законность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0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27,9%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3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971055"/>
              </p:ext>
            </p:extLst>
          </p:nvPr>
        </p:nvGraphicFramePr>
        <p:xfrm>
          <a:off x="640920" y="3618753"/>
          <a:ext cx="8016052" cy="274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837957"/>
              </p:ext>
            </p:extLst>
          </p:nvPr>
        </p:nvGraphicFramePr>
        <p:xfrm>
          <a:off x="1267759" y="1248667"/>
          <a:ext cx="6815367" cy="509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769108"/>
              </p:ext>
            </p:extLst>
          </p:nvPr>
        </p:nvGraphicFramePr>
        <p:xfrm>
          <a:off x="992354" y="1507337"/>
          <a:ext cx="7159291" cy="436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155183"/>
              </p:ext>
            </p:extLst>
          </p:nvPr>
        </p:nvGraphicFramePr>
        <p:xfrm>
          <a:off x="699441" y="1955573"/>
          <a:ext cx="7987359" cy="289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614932"/>
              </p:ext>
            </p:extLst>
          </p:nvPr>
        </p:nvGraphicFramePr>
        <p:xfrm>
          <a:off x="820782" y="1725395"/>
          <a:ext cx="7502436" cy="402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 4 квартала 2021 года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757240"/>
              </p:ext>
            </p:extLst>
          </p:nvPr>
        </p:nvGraphicFramePr>
        <p:xfrm>
          <a:off x="1259632" y="1295400"/>
          <a:ext cx="6768752" cy="497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48602"/>
              </p:ext>
            </p:extLst>
          </p:nvPr>
        </p:nvGraphicFramePr>
        <p:xfrm>
          <a:off x="683568" y="953517"/>
          <a:ext cx="8229598" cy="2845750"/>
        </p:xfrm>
        <a:graphic>
          <a:graphicData uri="http://schemas.openxmlformats.org/drawingml/2006/table">
            <a:tbl>
              <a:tblPr/>
              <a:tblGrid>
                <a:gridCol w="1185062"/>
                <a:gridCol w="724204"/>
                <a:gridCol w="801014"/>
                <a:gridCol w="715975"/>
                <a:gridCol w="724204"/>
                <a:gridCol w="724204"/>
                <a:gridCol w="614477"/>
                <a:gridCol w="592532"/>
                <a:gridCol w="781812"/>
                <a:gridCol w="650139"/>
                <a:gridCol w="715975"/>
              </a:tblGrid>
              <a:tr h="62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2022 к 2021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501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поступивших обращений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1857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2559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2311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2299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2735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2813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2227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740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6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9334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10074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2022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2022 к 2021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48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2132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3278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2958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2578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2477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3058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3088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2520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10946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11143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324562"/>
              </p:ext>
            </p:extLst>
          </p:nvPr>
        </p:nvGraphicFramePr>
        <p:xfrm>
          <a:off x="2535930" y="4005065"/>
          <a:ext cx="4988397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0385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15047</TotalTime>
  <Words>420</Words>
  <Application>Microsoft Office PowerPoint</Application>
  <PresentationFormat>Экран (4:3)</PresentationFormat>
  <Paragraphs>164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 4 квартала 2021 года</vt:lpstr>
      <vt:lpstr>Динамика поступивших обращений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Силаева Ирина Ивановна</cp:lastModifiedBy>
  <cp:revision>350</cp:revision>
  <cp:lastPrinted>2019-11-29T14:10:55Z</cp:lastPrinted>
  <dcterms:created xsi:type="dcterms:W3CDTF">2017-03-22T12:13:20Z</dcterms:created>
  <dcterms:modified xsi:type="dcterms:W3CDTF">2023-01-31T13:24:33Z</dcterms:modified>
</cp:coreProperties>
</file>