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50" r:id="rId3"/>
    <p:sldId id="320" r:id="rId4"/>
    <p:sldId id="356" r:id="rId5"/>
    <p:sldId id="326" r:id="rId6"/>
    <p:sldId id="354" r:id="rId7"/>
    <p:sldId id="328" r:id="rId8"/>
    <p:sldId id="343" r:id="rId9"/>
    <p:sldId id="331" r:id="rId10"/>
    <p:sldId id="35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44;&#1080;&#1089;&#1082;%20&#1044;\&#1057;&#1080;&#1083;&#1072;&#1077;&#1074;&#1072;\&#1086;&#1073;&#1088;&#1072;&#1097;&#1077;&#1085;&#1080;&#1103;\4%20&#1082;&#1074;%202022\&#1086;&#1090;&#1095;&#1077;&#1090;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4%20&#1082;&#1074;%202021\&#1086;&#1090;&#1095;&#1077;&#1090;%20202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44;&#1080;&#1089;&#1082;%20&#1044;\&#1057;&#1080;&#1083;&#1072;&#1077;&#1074;&#1072;\&#1086;&#1073;&#1088;&#1072;&#1097;&#1077;&#1085;&#1080;&#1103;\4%20&#1082;&#1074;%202022\&#1086;&#1090;&#1095;&#1077;&#1090;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динамика поступивших обращений и вопросов, поднятых в них по кварталам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 год'!$AF$123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'2022 год'!$AG$122:$AJ$122</c:f>
              <c:strCache>
                <c:ptCount val="4"/>
                <c:pt idx="0">
                  <c:v>1 кв 2022 года</c:v>
                </c:pt>
                <c:pt idx="1">
                  <c:v>2 кв 2022 года</c:v>
                </c:pt>
                <c:pt idx="2">
                  <c:v>3 кв 2022 года</c:v>
                </c:pt>
                <c:pt idx="3">
                  <c:v>4 кв 2022 года</c:v>
                </c:pt>
              </c:strCache>
            </c:strRef>
          </c:cat>
          <c:val>
            <c:numRef>
              <c:f>'2022 год'!$AG$123:$AJ$123</c:f>
              <c:numCache>
                <c:formatCode>General</c:formatCode>
                <c:ptCount val="4"/>
                <c:pt idx="0">
                  <c:v>2299</c:v>
                </c:pt>
                <c:pt idx="1">
                  <c:v>2735</c:v>
                </c:pt>
                <c:pt idx="2">
                  <c:v>2813</c:v>
                </c:pt>
                <c:pt idx="3">
                  <c:v>2227</c:v>
                </c:pt>
              </c:numCache>
            </c:numRef>
          </c:val>
        </c:ser>
        <c:ser>
          <c:idx val="1"/>
          <c:order val="1"/>
          <c:tx>
            <c:strRef>
              <c:f>'2022 год'!$AF$124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'2022 год'!$AG$122:$AJ$122</c:f>
              <c:strCache>
                <c:ptCount val="4"/>
                <c:pt idx="0">
                  <c:v>1 кв 2022 года</c:v>
                </c:pt>
                <c:pt idx="1">
                  <c:v>2 кв 2022 года</c:v>
                </c:pt>
                <c:pt idx="2">
                  <c:v>3 кв 2022 года</c:v>
                </c:pt>
                <c:pt idx="3">
                  <c:v>4 кв 2022 года</c:v>
                </c:pt>
              </c:strCache>
            </c:strRef>
          </c:cat>
          <c:val>
            <c:numRef>
              <c:f>'2022 год'!$AG$124:$AJ$124</c:f>
              <c:numCache>
                <c:formatCode>General</c:formatCode>
                <c:ptCount val="4"/>
                <c:pt idx="0">
                  <c:v>2477</c:v>
                </c:pt>
                <c:pt idx="1">
                  <c:v>3058</c:v>
                </c:pt>
                <c:pt idx="2">
                  <c:v>3088</c:v>
                </c:pt>
                <c:pt idx="3">
                  <c:v>2520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9532960"/>
        <c:axId val="1489537856"/>
        <c:axId val="0"/>
      </c:bar3DChart>
      <c:catAx>
        <c:axId val="14895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89537856"/>
        <c:crosses val="autoZero"/>
        <c:auto val="1"/>
        <c:lblAlgn val="ctr"/>
        <c:lblOffset val="100"/>
        <c:noMultiLvlLbl val="0"/>
      </c:catAx>
      <c:valAx>
        <c:axId val="1489537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89532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013369166523275"/>
          <c:y val="0.50999435491849554"/>
          <c:w val="0.30276172294280079"/>
          <c:h val="0.2681239069165627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ysClr val="windowText" lastClr="000000"/>
                </a:solidFill>
              </a:rPr>
              <a:t>результаты</a:t>
            </a:r>
            <a:r>
              <a:rPr lang="ru-RU" sz="1800" dirty="0"/>
              <a:t> </a:t>
            </a:r>
            <a:r>
              <a:rPr lang="ru-RU" sz="1800" b="1" dirty="0" smtClean="0">
                <a:solidFill>
                  <a:sysClr val="windowText" lastClr="000000"/>
                </a:solidFill>
              </a:rPr>
              <a:t>рассмотрения *</a:t>
            </a:r>
            <a:endParaRPr lang="ru-RU" sz="18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'2022 год'!$AI$66:$AI$70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'2022 год'!$AJ$66:$AJ$70</c:f>
              <c:numCache>
                <c:formatCode>0</c:formatCode>
                <c:ptCount val="5"/>
                <c:pt idx="0">
                  <c:v>768</c:v>
                </c:pt>
                <c:pt idx="1">
                  <c:v>120</c:v>
                </c:pt>
                <c:pt idx="2">
                  <c:v>5469</c:v>
                </c:pt>
                <c:pt idx="3">
                  <c:v>475</c:v>
                </c:pt>
                <c:pt idx="4">
                  <c:v>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поступивших обращений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 год'!$A$117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5.092592592592592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6.48148148148147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год'!$B$116:$C$116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'2022 год'!$B$117:$C$117</c:f>
              <c:numCache>
                <c:formatCode>General</c:formatCode>
                <c:ptCount val="2"/>
                <c:pt idx="0">
                  <c:v>9334</c:v>
                </c:pt>
                <c:pt idx="1">
                  <c:v>10074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9541120"/>
        <c:axId val="1489528608"/>
        <c:axId val="0"/>
      </c:bar3DChart>
      <c:catAx>
        <c:axId val="148954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9528608"/>
        <c:crosses val="autoZero"/>
        <c:auto val="1"/>
        <c:lblAlgn val="ctr"/>
        <c:lblOffset val="100"/>
        <c:noMultiLvlLbl val="0"/>
      </c:catAx>
      <c:valAx>
        <c:axId val="148952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9541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194067731824783"/>
          <c:y val="0.46907007959509944"/>
          <c:w val="0.15106857273908725"/>
          <c:h val="0.1563565792061008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обращении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 год'!$O$117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6.481481481481481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год'!$P$116:$Q$116</c:f>
              <c:strCache>
                <c:ptCount val="2"/>
                <c:pt idx="0">
                  <c:v>2021 год</c:v>
                </c:pt>
                <c:pt idx="1">
                  <c:v>2022год</c:v>
                </c:pt>
              </c:strCache>
            </c:strRef>
          </c:cat>
          <c:val>
            <c:numRef>
              <c:f>'2022 год'!$P$117:$Q$117</c:f>
              <c:numCache>
                <c:formatCode>General</c:formatCode>
                <c:ptCount val="2"/>
                <c:pt idx="0">
                  <c:v>10946</c:v>
                </c:pt>
                <c:pt idx="1">
                  <c:v>11143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9535136"/>
        <c:axId val="1489541664"/>
        <c:axId val="0"/>
      </c:bar3DChart>
      <c:catAx>
        <c:axId val="148953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9541664"/>
        <c:crosses val="autoZero"/>
        <c:auto val="1"/>
        <c:lblAlgn val="ctr"/>
        <c:lblOffset val="100"/>
        <c:noMultiLvlLbl val="0"/>
      </c:catAx>
      <c:valAx>
        <c:axId val="148954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9535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088094979411071"/>
          <c:y val="0.44013997350996947"/>
          <c:w val="0.21239707465720734"/>
          <c:h val="0.249942160402422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Общее количество вопросов в тематических разделах, шт</a:t>
            </a:r>
          </a:p>
        </c:rich>
      </c:tx>
      <c:layout/>
      <c:overlay val="0"/>
    </c:title>
    <c:autoTitleDeleted val="0"/>
    <c:view3D>
      <c:rotX val="1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 год'!$B$151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4499787143465302E-3"/>
                  <c:y val="-1.9538882375928098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42826734780758E-2"/>
                  <c:y val="-4.1031652989449004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571306939123031E-3"/>
                  <c:y val="-1.7584994138335287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142613878246062E-3"/>
                  <c:y val="-2.5400547088706527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42826734780758E-2"/>
                  <c:y val="-3.5169988276670575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год'!$A$152:$A$156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'2022 год'!$B$152:$B$156</c:f>
              <c:numCache>
                <c:formatCode>General</c:formatCode>
                <c:ptCount val="5"/>
                <c:pt idx="0">
                  <c:v>731</c:v>
                </c:pt>
                <c:pt idx="1">
                  <c:v>701</c:v>
                </c:pt>
                <c:pt idx="2">
                  <c:v>6484</c:v>
                </c:pt>
                <c:pt idx="3">
                  <c:v>528</c:v>
                </c:pt>
                <c:pt idx="4">
                  <c:v>2699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534112"/>
        <c:axId val="1436528672"/>
        <c:axId val="0"/>
      </c:bar3DChart>
      <c:catAx>
        <c:axId val="143653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 b="1"/>
            </a:pPr>
            <a:endParaRPr lang="ru-RU"/>
          </a:p>
        </c:txPr>
        <c:crossAx val="1436528672"/>
        <c:crosses val="autoZero"/>
        <c:auto val="1"/>
        <c:lblAlgn val="ctr"/>
        <c:lblOffset val="100"/>
        <c:noMultiLvlLbl val="0"/>
      </c:catAx>
      <c:valAx>
        <c:axId val="14365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534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672238715946627"/>
          <c:y val="0.2566946616559489"/>
          <c:w val="7.9312608186368552E-2"/>
          <c:h val="0.3757055450389499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количество вопросов в обращениях за год, шт.</a:t>
            </a:r>
          </a:p>
        </c:rich>
      </c:tx>
      <c:layout>
        <c:manualLayout>
          <c:xMode val="edge"/>
          <c:yMode val="edge"/>
          <c:x val="1.6753505500760921E-2"/>
          <c:y val="8.4397425386343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76535630167632"/>
          <c:y val="0.15878907008902551"/>
          <c:w val="0.61790978881081671"/>
          <c:h val="0.77599316594859613"/>
        </c:manualLayout>
      </c:layout>
      <c:radarChart>
        <c:radarStyle val="marker"/>
        <c:varyColors val="0"/>
        <c:ser>
          <c:idx val="0"/>
          <c:order val="0"/>
          <c:tx>
            <c:strRef>
              <c:f>'2022 год'!$I$14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1.561033898728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769418889146359E-3"/>
                  <c:y val="5.887310714240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69251738154914E-2"/>
                  <c:y val="-5.109517024351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033206836406647E-2"/>
                  <c:y val="-3.7877782361487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542783266741339E-3"/>
                  <c:y val="-4.253212084252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'2022 год'!$I$15:$I$19</c:f>
              <c:numCache>
                <c:formatCode>General</c:formatCode>
                <c:ptCount val="5"/>
                <c:pt idx="0">
                  <c:v>659</c:v>
                </c:pt>
                <c:pt idx="1">
                  <c:v>811</c:v>
                </c:pt>
                <c:pt idx="2">
                  <c:v>6582</c:v>
                </c:pt>
                <c:pt idx="3">
                  <c:v>400</c:v>
                </c:pt>
                <c:pt idx="4">
                  <c:v>2494</c:v>
                </c:pt>
              </c:numCache>
            </c:numRef>
          </c:val>
        </c:ser>
        <c:ser>
          <c:idx val="1"/>
          <c:order val="1"/>
          <c:tx>
            <c:strRef>
              <c:f>'2022 год'!$J$14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3.5566612780567406E-4"/>
                  <c:y val="-6.726290037519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412957426027539E-3"/>
                  <c:y val="-1.37407816407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961621835487118E-2"/>
                  <c:y val="-9.681631901275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520643518286333E-3"/>
                  <c:y val="2.305430500002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142549898496717E-3"/>
                  <c:y val="6.99947958315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'2022 год'!$J$15:$J$19</c:f>
              <c:numCache>
                <c:formatCode>General</c:formatCode>
                <c:ptCount val="5"/>
                <c:pt idx="0">
                  <c:v>731</c:v>
                </c:pt>
                <c:pt idx="1">
                  <c:v>701</c:v>
                </c:pt>
                <c:pt idx="2">
                  <c:v>6484</c:v>
                </c:pt>
                <c:pt idx="3">
                  <c:v>528</c:v>
                </c:pt>
                <c:pt idx="4">
                  <c:v>2699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416752"/>
        <c:axId val="1437418384"/>
      </c:radarChart>
      <c:catAx>
        <c:axId val="1437416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437418384"/>
        <c:crosses val="autoZero"/>
        <c:auto val="0"/>
        <c:lblAlgn val="ctr"/>
        <c:lblOffset val="100"/>
        <c:noMultiLvlLbl val="0"/>
      </c:catAx>
      <c:valAx>
        <c:axId val="1437418384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3741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17618808287256"/>
          <c:y val="0.44420593211725523"/>
          <c:w val="0.12447199419221533"/>
          <c:h val="0.100231138533651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56774368721151"/>
          <c:y val="0.10871930687940322"/>
          <c:w val="0.65427504751561227"/>
          <c:h val="0.76347933070866136"/>
        </c:manualLayout>
      </c:layout>
      <c:radarChart>
        <c:radarStyle val="marker"/>
        <c:varyColors val="0"/>
        <c:ser>
          <c:idx val="0"/>
          <c:order val="0"/>
          <c:tx>
            <c:strRef>
              <c:f>'2022 год'!$L$14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1.002098093567556E-2"/>
                  <c:y val="1.27006679840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7617554858934E-2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341692789968646E-2"/>
                  <c:y val="-5.0986842105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808777429467086E-2"/>
                  <c:y val="-2.6315789473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021943573667714E-3"/>
                  <c:y val="3.782894736842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'2022 год'!$L$15:$L$19</c:f>
              <c:numCache>
                <c:formatCode>0.0%</c:formatCode>
                <c:ptCount val="5"/>
                <c:pt idx="0">
                  <c:v>6.0204640964735975E-2</c:v>
                </c:pt>
                <c:pt idx="1">
                  <c:v>7.4090992143248671E-2</c:v>
                </c:pt>
                <c:pt idx="2">
                  <c:v>0.60131554905901696</c:v>
                </c:pt>
                <c:pt idx="3">
                  <c:v>3.6543029417138682E-2</c:v>
                </c:pt>
                <c:pt idx="4">
                  <c:v>0.22784578841585967</c:v>
                </c:pt>
              </c:numCache>
            </c:numRef>
          </c:val>
        </c:ser>
        <c:ser>
          <c:idx val="1"/>
          <c:order val="1"/>
          <c:tx>
            <c:strRef>
              <c:f>'2022 год'!$M$14</c:f>
              <c:strCache>
                <c:ptCount val="1"/>
                <c:pt idx="0">
                  <c:v>2022 год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4.1422158677104264E-3"/>
                  <c:y val="-4.6875265193303185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079437183835348E-3"/>
                  <c:y val="3.6988131463139645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738584169533645E-3"/>
                  <c:y val="-0.10725447646295791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81296390848843E-3"/>
                  <c:y val="1.6541947699906367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66397757193998E-2"/>
                  <c:y val="-1.145683562258301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'2022 год'!$M$15:$M$19</c:f>
              <c:numCache>
                <c:formatCode>0.0%</c:formatCode>
                <c:ptCount val="5"/>
                <c:pt idx="0">
                  <c:v>6.5601723054832625E-2</c:v>
                </c:pt>
                <c:pt idx="1">
                  <c:v>6.2909449878847709E-2</c:v>
                </c:pt>
                <c:pt idx="2">
                  <c:v>0.58188997576954138</c:v>
                </c:pt>
                <c:pt idx="3">
                  <c:v>4.738400789733465E-2</c:v>
                </c:pt>
                <c:pt idx="4">
                  <c:v>0.2422148433994436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049376"/>
        <c:axId val="1389047200"/>
      </c:radarChart>
      <c:catAx>
        <c:axId val="1389049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389047200"/>
        <c:crosses val="autoZero"/>
        <c:auto val="0"/>
        <c:lblAlgn val="ctr"/>
        <c:lblOffset val="100"/>
        <c:noMultiLvlLbl val="0"/>
      </c:catAx>
      <c:valAx>
        <c:axId val="1389047200"/>
        <c:scaling>
          <c:orientation val="minMax"/>
        </c:scaling>
        <c:delete val="0"/>
        <c:axPos val="l"/>
        <c:majorGridlines/>
        <c:numFmt formatCode="0.0%" sourceLinked="1"/>
        <c:majorTickMark val="cross"/>
        <c:minorTickMark val="none"/>
        <c:tickLblPos val="nextTo"/>
        <c:crossAx val="138904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46879407277599"/>
          <c:y val="0.46907447831397314"/>
          <c:w val="0.12660418179791944"/>
          <c:h val="0.1702617382132942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00470206310039E-2"/>
          <c:y val="2.6084860432251455E-2"/>
          <c:w val="0.92043730598065199"/>
          <c:h val="0.91505742935311762"/>
        </c:manualLayout>
      </c:layout>
      <c:barChart>
        <c:barDir val="col"/>
        <c:grouping val="clustered"/>
        <c:varyColors val="0"/>
        <c:ser>
          <c:idx val="0"/>
          <c:order val="0"/>
          <c:tx>
            <c:v>2021 год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'2022 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'2022 год'!$AZ$20:$AZ$22</c:f>
              <c:numCache>
                <c:formatCode>General</c:formatCode>
                <c:ptCount val="3"/>
                <c:pt idx="0">
                  <c:v>9013</c:v>
                </c:pt>
                <c:pt idx="1">
                  <c:v>82</c:v>
                </c:pt>
                <c:pt idx="2">
                  <c:v>239</c:v>
                </c:pt>
              </c:numCache>
            </c:numRef>
          </c:val>
        </c:ser>
        <c:ser>
          <c:idx val="1"/>
          <c:order val="1"/>
          <c:tx>
            <c:v>2022 год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'2022 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'2022 год'!$BA$20:$BA$22</c:f>
              <c:numCache>
                <c:formatCode>General</c:formatCode>
                <c:ptCount val="3"/>
                <c:pt idx="0">
                  <c:v>9703</c:v>
                </c:pt>
                <c:pt idx="1">
                  <c:v>107</c:v>
                </c:pt>
                <c:pt idx="2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663264"/>
        <c:axId val="1384656192"/>
      </c:barChart>
      <c:catAx>
        <c:axId val="13846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84656192"/>
        <c:crosses val="autoZero"/>
        <c:auto val="1"/>
        <c:lblAlgn val="ctr"/>
        <c:lblOffset val="100"/>
        <c:noMultiLvlLbl val="0"/>
      </c:catAx>
      <c:valAx>
        <c:axId val="138465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66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92169636635908"/>
          <c:y val="0.3426955899815784"/>
          <c:w val="0.11781683900552226"/>
          <c:h val="0.2209357192726411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53449296460162E-2"/>
          <c:y val="6.5066214316763682E-2"/>
          <c:w val="0.88309706613581451"/>
          <c:h val="0.78811880091589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'2022 год'!$AU$16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'2022 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'2022 год'!$AV$16:$AW$16</c:f>
              <c:numCache>
                <c:formatCode>General</c:formatCode>
                <c:ptCount val="2"/>
                <c:pt idx="0">
                  <c:v>296</c:v>
                </c:pt>
                <c:pt idx="1">
                  <c:v>186</c:v>
                </c:pt>
              </c:numCache>
            </c:numRef>
          </c:val>
        </c:ser>
        <c:ser>
          <c:idx val="1"/>
          <c:order val="1"/>
          <c:tx>
            <c:strRef>
              <c:f>'2022 год'!$AU$17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'2022 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'2022 год'!$AV$17:$AW$17</c:f>
              <c:numCache>
                <c:formatCode>General</c:formatCode>
                <c:ptCount val="2"/>
                <c:pt idx="0">
                  <c:v>161</c:v>
                </c:pt>
                <c:pt idx="1">
                  <c:v>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537920"/>
        <c:axId val="1436530304"/>
      </c:barChart>
      <c:catAx>
        <c:axId val="14365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36530304"/>
        <c:crosses val="autoZero"/>
        <c:auto val="1"/>
        <c:lblAlgn val="ctr"/>
        <c:lblOffset val="100"/>
        <c:noMultiLvlLbl val="0"/>
      </c:catAx>
      <c:valAx>
        <c:axId val="143653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53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43712948744478"/>
          <c:y val="0.3274457432908992"/>
          <c:w val="0.12521013711460338"/>
          <c:h val="0.27672459444772041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94003554593924"/>
          <c:y val="9.6076493022707141E-2"/>
          <c:w val="0.44071240223509889"/>
          <c:h val="0.82495360131100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'топ 2022'!$C$18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2022'!$B$19:$B$33</c:f>
              <c:strCache>
                <c:ptCount val="15"/>
                <c:pt idx="0">
                  <c:v>вопросы обороны, мобилизации</c:v>
                </c:pt>
                <c:pt idx="1">
                  <c:v>Вопросы ДОУ, СОШ.</c:v>
                </c:pt>
                <c:pt idx="2">
                  <c:v>Торговля, размещение торговых точек, развитие предпринимательской деятельности.</c:v>
                </c:pt>
                <c:pt idx="3">
                  <c:v>Борьба с аварийностью. Безопасность дорожного движения</c:v>
                </c:pt>
                <c:pt idx="4">
                  <c:v>Арендные отношения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Финансовая помощь,выплаты пособий и компенсаций</c:v>
                </c:pt>
                <c:pt idx="7">
                  <c:v>Улучшение жилищных условий, ветхое, аварийное жилье, выделение жилья, переселение</c:v>
                </c:pt>
                <c:pt idx="8">
                  <c:v>Обращение с твердыми коммунальными отходами, свалки</c:v>
                </c:pt>
                <c:pt idx="9">
                  <c:v>Содержание общего имущества, капремонт.</c:v>
                </c:pt>
                <c:pt idx="10">
                  <c:v>Уборка мусора, снега, листьев и т.д.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Дорожное хозяйство, транспорт, тротуары, аварийность, строительство и ремонт дорог, мостов</c:v>
                </c:pt>
                <c:pt idx="13">
                  <c:v>Градостроительство. Архитектура и проектирование</c:v>
                </c:pt>
                <c:pt idx="14">
                  <c:v>Комплексное благоустройство, озеленение</c:v>
                </c:pt>
              </c:strCache>
            </c:strRef>
          </c:cat>
          <c:val>
            <c:numRef>
              <c:f>'топ 2022'!$C$19:$C$33</c:f>
              <c:numCache>
                <c:formatCode>General</c:formatCode>
                <c:ptCount val="15"/>
                <c:pt idx="0">
                  <c:v>87</c:v>
                </c:pt>
                <c:pt idx="1">
                  <c:v>118</c:v>
                </c:pt>
                <c:pt idx="2">
                  <c:v>123</c:v>
                </c:pt>
                <c:pt idx="3">
                  <c:v>193</c:v>
                </c:pt>
                <c:pt idx="4">
                  <c:v>247</c:v>
                </c:pt>
                <c:pt idx="5">
                  <c:v>252</c:v>
                </c:pt>
                <c:pt idx="6">
                  <c:v>301</c:v>
                </c:pt>
                <c:pt idx="7">
                  <c:v>312</c:v>
                </c:pt>
                <c:pt idx="8">
                  <c:v>331</c:v>
                </c:pt>
                <c:pt idx="9">
                  <c:v>386</c:v>
                </c:pt>
                <c:pt idx="10">
                  <c:v>793</c:v>
                </c:pt>
                <c:pt idx="11">
                  <c:v>942</c:v>
                </c:pt>
                <c:pt idx="12">
                  <c:v>1088</c:v>
                </c:pt>
                <c:pt idx="13">
                  <c:v>1185</c:v>
                </c:pt>
                <c:pt idx="14">
                  <c:v>1254</c:v>
                </c:pt>
              </c:numCache>
            </c:numRef>
          </c:val>
        </c:ser>
        <c:ser>
          <c:idx val="1"/>
          <c:order val="1"/>
          <c:tx>
            <c:strRef>
              <c:f>'топ 2022'!$D$18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2022'!$B$19:$B$33</c:f>
              <c:strCache>
                <c:ptCount val="15"/>
                <c:pt idx="0">
                  <c:v>вопросы обороны, мобилизации</c:v>
                </c:pt>
                <c:pt idx="1">
                  <c:v>Вопросы ДОУ, СОШ.</c:v>
                </c:pt>
                <c:pt idx="2">
                  <c:v>Торговля, размещение торговых точек, развитие предпринимательской деятельности.</c:v>
                </c:pt>
                <c:pt idx="3">
                  <c:v>Борьба с аварийностью. Безопасность дорожного движения</c:v>
                </c:pt>
                <c:pt idx="4">
                  <c:v>Арендные отношения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Финансовая помощь,выплаты пособий и компенсаций</c:v>
                </c:pt>
                <c:pt idx="7">
                  <c:v>Улучшение жилищных условий, ветхое, аварийное жилье, выделение жилья, переселение</c:v>
                </c:pt>
                <c:pt idx="8">
                  <c:v>Обращение с твердыми коммунальными отходами, свалки</c:v>
                </c:pt>
                <c:pt idx="9">
                  <c:v>Содержание общего имущества, капремонт.</c:v>
                </c:pt>
                <c:pt idx="10">
                  <c:v>Уборка мусора, снега, листьев и т.д.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Дорожное хозяйство, транспорт, тротуары, аварийность, строительство и ремонт дорог, мостов</c:v>
                </c:pt>
                <c:pt idx="13">
                  <c:v>Градостроительство. Архитектура и проектирование</c:v>
                </c:pt>
                <c:pt idx="14">
                  <c:v>Комплексное благоустройство, озеленение</c:v>
                </c:pt>
              </c:strCache>
            </c:strRef>
          </c:cat>
          <c:val>
            <c:numRef>
              <c:f>'топ 2022'!$D$19:$D$33</c:f>
              <c:numCache>
                <c:formatCode>General</c:formatCode>
                <c:ptCount val="15"/>
                <c:pt idx="0">
                  <c:v>0</c:v>
                </c:pt>
                <c:pt idx="1">
                  <c:v>125</c:v>
                </c:pt>
                <c:pt idx="2">
                  <c:v>103</c:v>
                </c:pt>
                <c:pt idx="3">
                  <c:v>265</c:v>
                </c:pt>
                <c:pt idx="4">
                  <c:v>258</c:v>
                </c:pt>
                <c:pt idx="5">
                  <c:v>97</c:v>
                </c:pt>
                <c:pt idx="6">
                  <c:v>413</c:v>
                </c:pt>
                <c:pt idx="7">
                  <c:v>239</c:v>
                </c:pt>
                <c:pt idx="8">
                  <c:v>353</c:v>
                </c:pt>
                <c:pt idx="9">
                  <c:v>366</c:v>
                </c:pt>
                <c:pt idx="10">
                  <c:v>235</c:v>
                </c:pt>
                <c:pt idx="11">
                  <c:v>1089</c:v>
                </c:pt>
                <c:pt idx="12">
                  <c:v>1284</c:v>
                </c:pt>
                <c:pt idx="13">
                  <c:v>1146</c:v>
                </c:pt>
                <c:pt idx="14">
                  <c:v>1653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8752224"/>
        <c:axId val="1387534704"/>
      </c:barChart>
      <c:catAx>
        <c:axId val="148875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534704"/>
        <c:crosses val="autoZero"/>
        <c:auto val="1"/>
        <c:lblAlgn val="ctr"/>
        <c:lblOffset val="100"/>
        <c:noMultiLvlLbl val="0"/>
      </c:catAx>
      <c:valAx>
        <c:axId val="138753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7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0.53818</cdr:x>
      <cdr:y>0.40528</cdr:y>
    </cdr:from>
    <cdr:to>
      <cdr:x>0.62695</cdr:x>
      <cdr:y>0.50919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4834" y="1199574"/>
          <a:ext cx="434604" cy="307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8 %</a:t>
          </a:r>
        </a:p>
      </cdr:txBody>
    </cdr:sp>
  </cdr:relSizeAnchor>
  <cdr:relSizeAnchor xmlns:cdr="http://schemas.openxmlformats.org/drawingml/2006/chartDrawing">
    <cdr:from>
      <cdr:x>0.79307</cdr:x>
      <cdr:y>0.48548</cdr:y>
    </cdr:from>
    <cdr:to>
      <cdr:x>0.99356</cdr:x>
      <cdr:y>0.82825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8159" y="1362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0.53874</cdr:x>
      <cdr:y>0.45864</cdr:y>
    </cdr:from>
    <cdr:to>
      <cdr:x>0.62134</cdr:x>
      <cdr:y>0.56769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8229" y="1361881"/>
          <a:ext cx="378434" cy="323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0.64757</cdr:x>
      <cdr:y>0.57895</cdr:y>
    </cdr:from>
    <cdr:to>
      <cdr:x>0.7809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1031" y="144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-46%</a:t>
          </a:r>
        </a:p>
      </cdr:txBody>
    </cdr:sp>
  </cdr:relSizeAnchor>
  <cdr:relSizeAnchor xmlns:cdr="http://schemas.openxmlformats.org/drawingml/2006/chartDrawing">
    <cdr:from>
      <cdr:x>0.7691</cdr:x>
      <cdr:y>0.57895</cdr:y>
    </cdr:from>
    <cdr:to>
      <cdr:x>0.84201</cdr:x>
      <cdr:y>0.97807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74467" y="1257299"/>
          <a:ext cx="500063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41%</a:t>
          </a:r>
        </a:p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Результаты рассмотрения обращений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1436"/>
              </p:ext>
            </p:extLst>
          </p:nvPr>
        </p:nvGraphicFramePr>
        <p:xfrm>
          <a:off x="1619672" y="1340768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3498" y="6026535"/>
            <a:ext cx="6655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* По состоянию на31.01.2023 в системе автоматизированного учета обращений граждан Администрации города Твери (</a:t>
            </a:r>
            <a:r>
              <a:rPr lang="en-US" sz="900" b="1" dirty="0" err="1" smtClean="0"/>
              <a:t>LanDocs</a:t>
            </a:r>
            <a:r>
              <a:rPr lang="ru-RU" sz="900" b="1" dirty="0" smtClean="0"/>
              <a:t>)</a:t>
            </a:r>
            <a:r>
              <a:rPr lang="en-US" sz="900" b="1" dirty="0" smtClean="0"/>
              <a:t> 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14964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60742"/>
              </p:ext>
            </p:extLst>
          </p:nvPr>
        </p:nvGraphicFramePr>
        <p:xfrm>
          <a:off x="772901" y="1099823"/>
          <a:ext cx="7913899" cy="2258762"/>
        </p:xfrm>
        <a:graphic>
          <a:graphicData uri="http://schemas.openxmlformats.org/drawingml/2006/table">
            <a:tbl>
              <a:tblPr/>
              <a:tblGrid>
                <a:gridCol w="808228"/>
                <a:gridCol w="695974"/>
                <a:gridCol w="695974"/>
                <a:gridCol w="695974"/>
                <a:gridCol w="695974"/>
                <a:gridCol w="695974"/>
                <a:gridCol w="695974"/>
                <a:gridCol w="695974"/>
                <a:gridCol w="695974"/>
                <a:gridCol w="740876"/>
                <a:gridCol w="797003"/>
              </a:tblGrid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2022 к 2021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66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2311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2227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6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9334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10074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2022 к 2021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66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2578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2520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6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10946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11143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937964"/>
              </p:ext>
            </p:extLst>
          </p:nvPr>
        </p:nvGraphicFramePr>
        <p:xfrm>
          <a:off x="2195736" y="3572116"/>
          <a:ext cx="4561284" cy="254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723" y="4725144"/>
            <a:ext cx="3493253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10074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740 обращений (8%)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2021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году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(9334). </a:t>
            </a:r>
            <a:endParaRPr lang="ru-RU" sz="14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725144"/>
            <a:ext cx="3456384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11143 вопроса,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197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2%)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больше, чем 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2021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году (10946).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08579"/>
              </p:ext>
            </p:extLst>
          </p:nvPr>
        </p:nvGraphicFramePr>
        <p:xfrm>
          <a:off x="395536" y="1382705"/>
          <a:ext cx="4608512" cy="29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294317"/>
              </p:ext>
            </p:extLst>
          </p:nvPr>
        </p:nvGraphicFramePr>
        <p:xfrm>
          <a:off x="5090239" y="1415579"/>
          <a:ext cx="3884126" cy="29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19353"/>
              </p:ext>
            </p:extLst>
          </p:nvPr>
        </p:nvGraphicFramePr>
        <p:xfrm>
          <a:off x="761999" y="1036709"/>
          <a:ext cx="7924801" cy="1716089"/>
        </p:xfrm>
        <a:graphic>
          <a:graphicData uri="http://schemas.openxmlformats.org/drawingml/2006/table">
            <a:tbl>
              <a:tblPr/>
              <a:tblGrid>
                <a:gridCol w="1387079"/>
                <a:gridCol w="591735"/>
                <a:gridCol w="610824"/>
                <a:gridCol w="649000"/>
                <a:gridCol w="744441"/>
                <a:gridCol w="610824"/>
                <a:gridCol w="668088"/>
                <a:gridCol w="830338"/>
                <a:gridCol w="610824"/>
                <a:gridCol w="610824"/>
                <a:gridCol w="610824"/>
              </a:tblGrid>
              <a:tr h="950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99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7,32%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43,0%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41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7,27%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5,02%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7,03%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40,6%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37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63,14%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61,03%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55,34%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360,2%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58,19%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236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4,60%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4,76%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44,6%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4,74%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99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20,19%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23,21%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25,55%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189,0%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24,22%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2397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677%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11143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668633"/>
              </p:ext>
            </p:extLst>
          </p:nvPr>
        </p:nvGraphicFramePr>
        <p:xfrm>
          <a:off x="348632" y="2795736"/>
          <a:ext cx="8568242" cy="346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353680"/>
            <a:ext cx="7601782" cy="95564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в разделах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ЖКХ», «Государство, общество, политика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«Социальная сфера», «Оборона, безопасность, законность»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406629"/>
              </p:ext>
            </p:extLst>
          </p:nvPr>
        </p:nvGraphicFramePr>
        <p:xfrm>
          <a:off x="95892" y="1529297"/>
          <a:ext cx="8952216" cy="379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нализ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процентного распределения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количества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сферам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2022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году по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сравнению с прошлым годом показывает, что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наблюдается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некоторое уменьшение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количества обращений в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«Социальной сфере» 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 в разделе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«Экономика».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84315"/>
              </p:ext>
            </p:extLst>
          </p:nvPr>
        </p:nvGraphicFramePr>
        <p:xfrm>
          <a:off x="1480593" y="1362993"/>
          <a:ext cx="6336705" cy="41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809255"/>
              </p:ext>
            </p:extLst>
          </p:nvPr>
        </p:nvGraphicFramePr>
        <p:xfrm>
          <a:off x="1259632" y="1352703"/>
          <a:ext cx="6804167" cy="469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721567"/>
              </p:ext>
            </p:extLst>
          </p:nvPr>
        </p:nvGraphicFramePr>
        <p:xfrm>
          <a:off x="1268148" y="1628800"/>
          <a:ext cx="6884581" cy="29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90916"/>
              </p:ext>
            </p:extLst>
          </p:nvPr>
        </p:nvGraphicFramePr>
        <p:xfrm>
          <a:off x="702641" y="969702"/>
          <a:ext cx="7738718" cy="530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11961</TotalTime>
  <Words>578</Words>
  <Application>Microsoft Office PowerPoint</Application>
  <PresentationFormat>Экран (4:3)</PresentationFormat>
  <Paragraphs>206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Динамика поступивших обращений в Администрацию города нарастающим итогом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Результаты рассмотрения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337</cp:revision>
  <cp:lastPrinted>2019-11-29T14:10:55Z</cp:lastPrinted>
  <dcterms:created xsi:type="dcterms:W3CDTF">2017-03-22T12:13:20Z</dcterms:created>
  <dcterms:modified xsi:type="dcterms:W3CDTF">2023-01-31T13:23:11Z</dcterms:modified>
</cp:coreProperties>
</file>