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320" r:id="rId3"/>
    <p:sldId id="340" r:id="rId4"/>
    <p:sldId id="338" r:id="rId5"/>
    <p:sldId id="326" r:id="rId6"/>
    <p:sldId id="328" r:id="rId7"/>
    <p:sldId id="329" r:id="rId8"/>
    <p:sldId id="330" r:id="rId9"/>
    <p:sldId id="331" r:id="rId10"/>
    <p:sldId id="332" r:id="rId11"/>
    <p:sldId id="333" r:id="rId12"/>
    <p:sldId id="335" r:id="rId13"/>
    <p:sldId id="336" r:id="rId14"/>
    <p:sldId id="341" r:id="rId1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B95B"/>
    <a:srgbClr val="3D7327"/>
    <a:srgbClr val="FFFFFF"/>
    <a:srgbClr val="E4960A"/>
    <a:srgbClr val="08C828"/>
    <a:srgbClr val="2B6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server-data.adm.local\ADMDisk$\&#1054;&#1088;&#1075;&#1072;&#1085;&#1080;&#1079;&#1072;&#1094;&#1080;&#1086;&#1085;&#1085;&#1086;&#1077;%20&#1091;&#1087;&#1088;&#1072;&#1074;&#1083;&#1077;&#1085;&#1080;&#1077;\&#1052;&#1072;&#1089;&#1083;&#1077;&#1085;&#1085;&#1080;&#1082;&#1086;&#1074;&#1072;%20&#1045;\&#1086;&#1090;&#1095;&#1077;&#1090;%202%20&#1082;&#1074;&#1072;&#1088;&#1090;&#1072;&#1083;%202018.xls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3.bin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количество поступивших обращений во 2 квартале </a:t>
            </a:r>
            <a:r>
              <a:rPr lang="ru-RU" baseline="0" dirty="0"/>
              <a:t>по годам, </a:t>
            </a:r>
            <a:r>
              <a:rPr lang="ru-RU" baseline="0" dirty="0" err="1"/>
              <a:t>шт</a:t>
            </a:r>
            <a:endParaRPr lang="ru-RU" baseline="0" dirty="0"/>
          </a:p>
          <a:p>
            <a:pPr>
              <a:defRPr/>
            </a:pPr>
            <a:endParaRPr lang="ru-RU" dirty="0"/>
          </a:p>
        </c:rich>
      </c:tx>
      <c:layout>
        <c:manualLayout>
          <c:xMode val="edge"/>
          <c:yMode val="edge"/>
          <c:x val="0.14745491241713884"/>
          <c:y val="2.1317075880457727E-3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2816031924580856E-2"/>
          <c:y val="0.26168050519570607"/>
          <c:w val="0.91997308372167763"/>
          <c:h val="0.5829454969354989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'[отчет 2 квартал 2018 верный.xls]таблицы'!$A$50</c:f>
              <c:strCache>
                <c:ptCount val="1"/>
                <c:pt idx="0">
                  <c:v>итого   </c:v>
                </c:pt>
              </c:strCache>
            </c:strRef>
          </c:tx>
          <c:spPr>
            <a:solidFill>
              <a:srgbClr val="2913AD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BAC1D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9A46"/>
              </a:solidFill>
            </c:spPr>
          </c:dPt>
          <c:dLbls>
            <c:dLbl>
              <c:idx val="0"/>
              <c:layout>
                <c:manualLayout>
                  <c:x val="2.6662315298300189E-2"/>
                  <c:y val="6.38060417529365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4980604006962186E-2"/>
                  <c:y val="-2.856879538637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361347688681772E-2"/>
                  <c:y val="-5.8128973660308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'[отчет 2 квартал 2018 верный.xls]таблицы'!$B$49:$C$49</c:f>
              <c:strCache>
                <c:ptCount val="2"/>
                <c:pt idx="0">
                  <c:v>2 кв 2018 года</c:v>
                </c:pt>
                <c:pt idx="1">
                  <c:v>2 кв 2017 года</c:v>
                </c:pt>
              </c:strCache>
            </c:strRef>
          </c:cat>
          <c:val>
            <c:numRef>
              <c:f>'[отчет 2 квартал 2018 верный.xls]таблицы'!$B$50:$C$50</c:f>
              <c:numCache>
                <c:formatCode>General</c:formatCode>
                <c:ptCount val="2"/>
                <c:pt idx="0">
                  <c:v>2469</c:v>
                </c:pt>
                <c:pt idx="1">
                  <c:v>2445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4431840"/>
        <c:axId val="24428312"/>
        <c:axId val="0"/>
      </c:bar3DChart>
      <c:catAx>
        <c:axId val="2443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24428312"/>
        <c:crosses val="autoZero"/>
        <c:auto val="1"/>
        <c:lblAlgn val="ctr"/>
        <c:lblOffset val="100"/>
        <c:noMultiLvlLbl val="0"/>
      </c:catAx>
      <c:valAx>
        <c:axId val="2442831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44318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/>
              <a:t>количество вопросов, поднятых в обращениях во 2 кватале по годам ,</a:t>
            </a:r>
            <a:r>
              <a:rPr lang="ru-RU" baseline="0"/>
              <a:t> шт</a:t>
            </a:r>
            <a:endParaRPr lang="ru-RU"/>
          </a:p>
        </c:rich>
      </c:tx>
      <c:layout>
        <c:manualLayout>
          <c:xMode val="edge"/>
          <c:yMode val="edge"/>
          <c:x val="0.12966064473795613"/>
          <c:y val="1.388893674942711E-2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823285448097608E-2"/>
          <c:y val="0.24193586283300988"/>
          <c:w val="0.92017671455190242"/>
          <c:h val="0.649408073282624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таблицы!$A$77</c:f>
              <c:strCache>
                <c:ptCount val="1"/>
                <c:pt idx="0">
                  <c:v>итого   </c:v>
                </c:pt>
              </c:strCache>
            </c:strRef>
          </c:tx>
          <c:spPr>
            <a:solidFill>
              <a:srgbClr val="1A9E2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BAC1D"/>
              </a:solidFill>
            </c:spPr>
          </c:dPt>
          <c:dLbls>
            <c:dLbl>
              <c:idx val="0"/>
              <c:layout>
                <c:manualLayout>
                  <c:x val="3.8348326228774113E-2"/>
                  <c:y val="-2.74859469194059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7904191616766539E-2"/>
                  <c:y val="-8.79629629629630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3912175648702596E-2"/>
                  <c:y val="-6.0185185185185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таблицы!$B$76:$C$76</c:f>
              <c:strCache>
                <c:ptCount val="2"/>
                <c:pt idx="0">
                  <c:v>2 кв 2018 года</c:v>
                </c:pt>
                <c:pt idx="1">
                  <c:v>2 кв 2017 года</c:v>
                </c:pt>
              </c:strCache>
            </c:strRef>
          </c:cat>
          <c:val>
            <c:numRef>
              <c:f>таблицы!$B$77:$C$77</c:f>
              <c:numCache>
                <c:formatCode>General</c:formatCode>
                <c:ptCount val="2"/>
                <c:pt idx="0">
                  <c:v>2721</c:v>
                </c:pt>
                <c:pt idx="1">
                  <c:v>2583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4429880"/>
        <c:axId val="24432624"/>
        <c:axId val="0"/>
      </c:bar3DChart>
      <c:catAx>
        <c:axId val="24429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24432624"/>
        <c:crosses val="autoZero"/>
        <c:auto val="1"/>
        <c:lblAlgn val="ctr"/>
        <c:lblOffset val="100"/>
        <c:noMultiLvlLbl val="0"/>
      </c:catAx>
      <c:valAx>
        <c:axId val="244326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42988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dirty="0"/>
              <a:t>количество поступивших  обращений и вопросов, затронутых в них, </a:t>
            </a:r>
            <a:endParaRPr lang="ru-RU" dirty="0" smtClean="0"/>
          </a:p>
          <a:p>
            <a:pPr>
              <a:defRPr/>
            </a:pPr>
            <a:r>
              <a:rPr lang="ru-RU" dirty="0" smtClean="0"/>
              <a:t>за </a:t>
            </a:r>
            <a:r>
              <a:rPr lang="ru-RU" dirty="0"/>
              <a:t>1-е полугодие по годам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'[отчет 1 квартал 2018.xls]таблицы'!$AB$76</c:f>
              <c:strCache>
                <c:ptCount val="1"/>
                <c:pt idx="0">
                  <c:v>1 полугодие 2018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'[отчет 1 квартал 2018.xls]таблицы'!$AC$75:$AD$75</c:f>
              <c:strCache>
                <c:ptCount val="2"/>
                <c:pt idx="0">
                  <c:v>количество поступивших обращений</c:v>
                </c:pt>
                <c:pt idx="1">
                  <c:v>количество вопросов, затронутых в обращениях</c:v>
                </c:pt>
              </c:strCache>
            </c:strRef>
          </c:cat>
          <c:val>
            <c:numRef>
              <c:f>'[отчет 1 квартал 2018.xls]таблицы'!$AC$76:$AD$76</c:f>
              <c:numCache>
                <c:formatCode>General</c:formatCode>
                <c:ptCount val="2"/>
                <c:pt idx="0">
                  <c:v>4132</c:v>
                </c:pt>
                <c:pt idx="1">
                  <c:v>4455</c:v>
                </c:pt>
              </c:numCache>
            </c:numRef>
          </c:val>
        </c:ser>
        <c:ser>
          <c:idx val="1"/>
          <c:order val="1"/>
          <c:tx>
            <c:strRef>
              <c:f>'[отчет 1 квартал 2018.xls]таблицы'!$AB$77</c:f>
              <c:strCache>
                <c:ptCount val="1"/>
                <c:pt idx="0">
                  <c:v>1 полугодие 2017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'[отчет 1 квартал 2018.xls]таблицы'!$AC$75:$AD$75</c:f>
              <c:strCache>
                <c:ptCount val="2"/>
                <c:pt idx="0">
                  <c:v>количество поступивших обращений</c:v>
                </c:pt>
                <c:pt idx="1">
                  <c:v>количество вопросов, затронутых в обращениях</c:v>
                </c:pt>
              </c:strCache>
            </c:strRef>
          </c:cat>
          <c:val>
            <c:numRef>
              <c:f>'[отчет 1 квартал 2018.xls]таблицы'!$AC$77:$AD$77</c:f>
              <c:numCache>
                <c:formatCode>General</c:formatCode>
                <c:ptCount val="2"/>
                <c:pt idx="0">
                  <c:v>4398</c:v>
                </c:pt>
                <c:pt idx="1">
                  <c:v>4654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4428704"/>
        <c:axId val="24425960"/>
      </c:barChart>
      <c:catAx>
        <c:axId val="244287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24425960"/>
        <c:crosses val="autoZero"/>
        <c:auto val="1"/>
        <c:lblAlgn val="ctr"/>
        <c:lblOffset val="100"/>
        <c:noMultiLvlLbl val="0"/>
      </c:catAx>
      <c:valAx>
        <c:axId val="24425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4287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/>
              <a:t>количество обращений</a:t>
            </a:r>
          </a:p>
          <a:p>
            <a:pPr>
              <a:defRPr/>
            </a:pPr>
            <a:r>
              <a:rPr lang="ru-RU"/>
              <a:t> в 1 полугодии, по годам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'[отчет 1 квартал 2018.xls]таблицы'!$N$92</c:f>
              <c:strCache>
                <c:ptCount val="1"/>
                <c:pt idx="0">
                  <c:v>количество поступивших обращений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'[отчет 1 квартал 2018.xls]таблицы'!$O$91:$P$91</c:f>
              <c:strCache>
                <c:ptCount val="2"/>
                <c:pt idx="0">
                  <c:v>1 полугодие 2018</c:v>
                </c:pt>
                <c:pt idx="1">
                  <c:v>1 полугодие 2017</c:v>
                </c:pt>
              </c:strCache>
            </c:strRef>
          </c:cat>
          <c:val>
            <c:numRef>
              <c:f>'[отчет 1 квартал 2018.xls]таблицы'!$O$92:$P$92</c:f>
              <c:numCache>
                <c:formatCode>General</c:formatCode>
                <c:ptCount val="2"/>
                <c:pt idx="0">
                  <c:v>4132</c:v>
                </c:pt>
                <c:pt idx="1">
                  <c:v>4398</c:v>
                </c:pt>
              </c:numCache>
            </c:numRef>
          </c:val>
        </c:ser>
        <c:ser>
          <c:idx val="1"/>
          <c:order val="1"/>
          <c:tx>
            <c:strRef>
              <c:f>'[отчет 1 квартал 2018.xls]таблицы'!$N$93</c:f>
              <c:strCache>
                <c:ptCount val="1"/>
                <c:pt idx="0">
                  <c:v>количество вопросов, затронутых в обращениях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'[отчет 1 квартал 2018.xls]таблицы'!$O$91:$P$91</c:f>
              <c:strCache>
                <c:ptCount val="2"/>
                <c:pt idx="0">
                  <c:v>1 полугодие 2018</c:v>
                </c:pt>
                <c:pt idx="1">
                  <c:v>1 полугодие 2017</c:v>
                </c:pt>
              </c:strCache>
            </c:strRef>
          </c:cat>
          <c:val>
            <c:numRef>
              <c:f>'[отчет 1 квартал 2018.xls]таблицы'!$O$93:$P$93</c:f>
              <c:numCache>
                <c:formatCode>General</c:formatCode>
                <c:ptCount val="2"/>
                <c:pt idx="0">
                  <c:v>4455</c:v>
                </c:pt>
                <c:pt idx="1">
                  <c:v>4654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4427920"/>
        <c:axId val="24425176"/>
      </c:barChart>
      <c:catAx>
        <c:axId val="24427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24425176"/>
        <c:crosses val="autoZero"/>
        <c:auto val="1"/>
        <c:lblAlgn val="ctr"/>
        <c:lblOffset val="100"/>
        <c:noMultiLvlLbl val="0"/>
      </c:catAx>
      <c:valAx>
        <c:axId val="24425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4279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65891238422068"/>
          <c:y val="0.31624599008457277"/>
          <c:w val="0.21034648413550758"/>
          <c:h val="0.4459798775153106"/>
        </c:manualLayout>
      </c:layout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таблицы!$AD$68</c:f>
              <c:strCache>
                <c:ptCount val="1"/>
                <c:pt idx="0">
                  <c:v>количество поступивших обращений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таблицы!$AE$67:$AF$67</c:f>
              <c:strCache>
                <c:ptCount val="2"/>
                <c:pt idx="0">
                  <c:v>1 полугодие 2018 года </c:v>
                </c:pt>
                <c:pt idx="1">
                  <c:v>1 полугодие 2017 года</c:v>
                </c:pt>
              </c:strCache>
            </c:strRef>
          </c:cat>
          <c:val>
            <c:numRef>
              <c:f>таблицы!$AE$68:$AF$68</c:f>
              <c:numCache>
                <c:formatCode>General</c:formatCode>
                <c:ptCount val="2"/>
                <c:pt idx="0">
                  <c:v>4132</c:v>
                </c:pt>
                <c:pt idx="1">
                  <c:v>4398</c:v>
                </c:pt>
              </c:numCache>
            </c:numRef>
          </c:val>
        </c:ser>
        <c:ser>
          <c:idx val="1"/>
          <c:order val="1"/>
          <c:tx>
            <c:strRef>
              <c:f>таблицы!$AD$69</c:f>
              <c:strCache>
                <c:ptCount val="1"/>
                <c:pt idx="0">
                  <c:v>количество вопросов, поднятых в обращениях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таблицы!$AE$67:$AF$67</c:f>
              <c:strCache>
                <c:ptCount val="2"/>
                <c:pt idx="0">
                  <c:v>1 полугодие 2018 года </c:v>
                </c:pt>
                <c:pt idx="1">
                  <c:v>1 полугодие 2017 года</c:v>
                </c:pt>
              </c:strCache>
            </c:strRef>
          </c:cat>
          <c:val>
            <c:numRef>
              <c:f>таблицы!$AE$69:$AF$69</c:f>
              <c:numCache>
                <c:formatCode>General</c:formatCode>
                <c:ptCount val="2"/>
                <c:pt idx="0">
                  <c:v>4455</c:v>
                </c:pt>
                <c:pt idx="1">
                  <c:v>4654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4426352"/>
        <c:axId val="24426744"/>
      </c:barChart>
      <c:catAx>
        <c:axId val="24426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426744"/>
        <c:crosses val="autoZero"/>
        <c:auto val="1"/>
        <c:lblAlgn val="ctr"/>
        <c:lblOffset val="100"/>
        <c:noMultiLvlLbl val="0"/>
      </c:catAx>
      <c:valAx>
        <c:axId val="24426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4263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669810789361996"/>
          <c:y val="5.4316629961484703E-2"/>
          <c:w val="0.5382071417855635"/>
          <c:h val="0.81764905823553669"/>
        </c:manualLayout>
      </c:layout>
      <c:radarChart>
        <c:radarStyle val="marker"/>
        <c:varyColors val="0"/>
        <c:ser>
          <c:idx val="0"/>
          <c:order val="0"/>
          <c:tx>
            <c:strRef>
              <c:f>'[отчет 2 квартал 2018 верный.xls]таблицы'!$H$34</c:f>
              <c:strCache>
                <c:ptCount val="1"/>
                <c:pt idx="0">
                  <c:v>2 кв 2018 года</c:v>
                </c:pt>
              </c:strCache>
            </c:strRef>
          </c:tx>
          <c:spPr>
            <a:ln w="57150">
              <a:solidFill>
                <a:srgbClr val="FBAC1D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FFC000"/>
              </a:solidFill>
              <a:ln w="57150">
                <a:solidFill>
                  <a:srgbClr val="FBAC1D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2.239610060963244E-2"/>
                  <c:y val="-2.9949502466183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7823636879852858E-2"/>
                  <c:y val="6.65544499248511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5.591397218254484E-2"/>
                  <c:y val="-3.22886941264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8637990727514948E-2"/>
                  <c:y val="-3.4188029075079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5779110962979421E-2"/>
                  <c:y val="4.182999582855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FBAC1D"/>
              </a:solidFill>
            </c:spPr>
            <c:txPr>
              <a:bodyPr/>
              <a:lstStyle/>
              <a:p>
                <a:pPr>
                  <a:defRPr sz="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'[отчет 2 квартал 2018 верный.xls]таблицы'!$G$35:$G$39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'[отчет 2 квартал 2018 верный.xls]таблицы'!$H$35:$H$39</c:f>
              <c:numCache>
                <c:formatCode>General</c:formatCode>
                <c:ptCount val="5"/>
                <c:pt idx="0">
                  <c:v>149</c:v>
                </c:pt>
                <c:pt idx="1">
                  <c:v>279</c:v>
                </c:pt>
                <c:pt idx="2">
                  <c:v>1679</c:v>
                </c:pt>
                <c:pt idx="3">
                  <c:v>43</c:v>
                </c:pt>
                <c:pt idx="4">
                  <c:v>571</c:v>
                </c:pt>
              </c:numCache>
            </c:numRef>
          </c:val>
        </c:ser>
        <c:ser>
          <c:idx val="1"/>
          <c:order val="1"/>
          <c:tx>
            <c:strRef>
              <c:f>'[отчет 2 квартал 2018 верный.xls]таблицы'!$I$34</c:f>
              <c:strCache>
                <c:ptCount val="1"/>
                <c:pt idx="0">
                  <c:v>2 кв 2017 года</c:v>
                </c:pt>
              </c:strCache>
            </c:strRef>
          </c:tx>
          <c:spPr>
            <a:ln w="28575">
              <a:solidFill>
                <a:srgbClr val="00B050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008E40"/>
              </a:solidFill>
              <a:ln w="28575">
                <a:solidFill>
                  <a:srgbClr val="007E39"/>
                </a:solidFill>
                <a:prstDash val="solid"/>
              </a:ln>
            </c:spPr>
          </c:marker>
          <c:dPt>
            <c:idx val="2"/>
            <c:marker>
              <c:spPr>
                <a:solidFill>
                  <a:srgbClr val="008E40"/>
                </a:solidFill>
                <a:ln w="28575">
                  <a:solidFill>
                    <a:srgbClr val="008E40"/>
                  </a:solidFill>
                  <a:prstDash val="solid"/>
                </a:ln>
              </c:spPr>
            </c:marker>
            <c:bubble3D val="0"/>
            <c:spPr>
              <a:ln w="28575">
                <a:solidFill>
                  <a:srgbClr val="008E4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8.3985377286121647E-3"/>
                  <c:y val="-2.6621779969940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5990251524081096E-2"/>
                  <c:y val="-5.3243559939880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8242188257742082E-2"/>
                  <c:y val="-4.2271770641836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9.9003549870120243E-3"/>
                  <c:y val="9.19630523233267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5.5990251524081101E-3"/>
                  <c:y val="-3.32772249624255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00B050"/>
              </a:solidFill>
            </c:spPr>
            <c:txPr>
              <a:bodyPr/>
              <a:lstStyle/>
              <a:p>
                <a:pPr>
                  <a:defRPr sz="8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'[отчет 2 квартал 2018 верный.xls]таблицы'!$G$35:$G$39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'[отчет 2 квартал 2018 верный.xls]таблицы'!$I$35:$I$39</c:f>
              <c:numCache>
                <c:formatCode>General</c:formatCode>
                <c:ptCount val="5"/>
                <c:pt idx="0">
                  <c:v>387</c:v>
                </c:pt>
                <c:pt idx="1">
                  <c:v>183</c:v>
                </c:pt>
                <c:pt idx="2">
                  <c:v>1455</c:v>
                </c:pt>
                <c:pt idx="3">
                  <c:v>34</c:v>
                </c:pt>
                <c:pt idx="4">
                  <c:v>524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1719048"/>
        <c:axId val="111719440"/>
      </c:radarChart>
      <c:catAx>
        <c:axId val="111719048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11719440"/>
        <c:crosses val="autoZero"/>
        <c:auto val="0"/>
        <c:lblAlgn val="ctr"/>
        <c:lblOffset val="100"/>
        <c:noMultiLvlLbl val="0"/>
      </c:catAx>
      <c:valAx>
        <c:axId val="111719440"/>
        <c:scaling>
          <c:orientation val="minMax"/>
        </c:scaling>
        <c:delete val="1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cross"/>
        <c:minorTickMark val="none"/>
        <c:tickLblPos val="nextTo"/>
        <c:crossAx val="11171904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32728307965781578"/>
          <c:y val="0.88523707009493691"/>
          <c:w val="0.2797096618894197"/>
          <c:h val="7.8661233407928216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80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038912757620629"/>
          <c:y val="0.22204312515181929"/>
          <c:w val="0.71535991166295121"/>
          <c:h val="0.88291020398149844"/>
        </c:manualLayout>
      </c:layout>
      <c:radarChart>
        <c:radarStyle val="marker"/>
        <c:varyColors val="0"/>
        <c:ser>
          <c:idx val="0"/>
          <c:order val="0"/>
          <c:tx>
            <c:strRef>
              <c:f>таблицы!$K$34</c:f>
              <c:strCache>
                <c:ptCount val="1"/>
                <c:pt idx="0">
                  <c:v>2кв 2018 года</c:v>
                </c:pt>
              </c:strCache>
            </c:strRef>
          </c:tx>
          <c:spPr>
            <a:ln w="38100">
              <a:solidFill>
                <a:srgbClr val="FFC000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FFC000"/>
              </a:solidFill>
              <a:ln w="38100">
                <a:solidFill>
                  <a:srgbClr val="FFC00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1.8426642479193855E-2"/>
                  <c:y val="-4.4839650584963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3691397473249241E-2"/>
                  <c:y val="4.4839650584963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FFC000"/>
              </a:solidFill>
            </c:spPr>
            <c:txPr>
              <a:bodyPr/>
              <a:lstStyle/>
              <a:p>
                <a:pPr>
                  <a:defRPr sz="8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таблицы!$J$35:$J$39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таблицы!$K$35:$K$39</c:f>
              <c:numCache>
                <c:formatCode>0.00%</c:formatCode>
                <c:ptCount val="5"/>
                <c:pt idx="0">
                  <c:v>5.4759279676589487E-2</c:v>
                </c:pt>
                <c:pt idx="1">
                  <c:v>0.10253583241455347</c:v>
                </c:pt>
                <c:pt idx="2">
                  <c:v>0.61705255420801175</c:v>
                </c:pt>
                <c:pt idx="3">
                  <c:v>1.5803013597941933E-2</c:v>
                </c:pt>
                <c:pt idx="4">
                  <c:v>0.20984932010290333</c:v>
                </c:pt>
              </c:numCache>
            </c:numRef>
          </c:val>
        </c:ser>
        <c:ser>
          <c:idx val="1"/>
          <c:order val="1"/>
          <c:tx>
            <c:strRef>
              <c:f>таблицы!$L$34</c:f>
              <c:strCache>
                <c:ptCount val="1"/>
                <c:pt idx="0">
                  <c:v>2 кв 2017 года</c:v>
                </c:pt>
              </c:strCache>
            </c:strRef>
          </c:tx>
          <c:spPr>
            <a:ln w="28575">
              <a:solidFill>
                <a:srgbClr val="00B050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00B050"/>
              </a:solidFill>
              <a:ln w="28575">
                <a:solidFill>
                  <a:srgbClr val="00B05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2.3691397473249241E-2"/>
                  <c:y val="-6.2775510818948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8426642479193855E-2"/>
                  <c:y val="-4.4839650584963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6601640434493461E-2"/>
                  <c:y val="-2.81224152191894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9.4228750702658251E-3"/>
                  <c:y val="-5.97280622303736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00B050"/>
              </a:solidFill>
            </c:spPr>
            <c:txPr>
              <a:bodyPr/>
              <a:lstStyle/>
              <a:p>
                <a:pPr>
                  <a:defRPr sz="8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таблицы!$J$35:$J$39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таблицы!$L$35:$L$39</c:f>
              <c:numCache>
                <c:formatCode>0.00%</c:formatCode>
                <c:ptCount val="5"/>
                <c:pt idx="0">
                  <c:v>0.14982578397212543</c:v>
                </c:pt>
                <c:pt idx="1">
                  <c:v>7.0847851335656215E-2</c:v>
                </c:pt>
                <c:pt idx="2">
                  <c:v>0.56329849012775846</c:v>
                </c:pt>
                <c:pt idx="3">
                  <c:v>1.316298877274487E-2</c:v>
                </c:pt>
                <c:pt idx="4">
                  <c:v>0.20286488579171505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1716696"/>
        <c:axId val="547872840"/>
      </c:radarChart>
      <c:catAx>
        <c:axId val="111716696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547872840"/>
        <c:crosses val="autoZero"/>
        <c:auto val="0"/>
        <c:lblAlgn val="ctr"/>
        <c:lblOffset val="100"/>
        <c:noMultiLvlLbl val="0"/>
      </c:catAx>
      <c:valAx>
        <c:axId val="547872840"/>
        <c:scaling>
          <c:orientation val="minMax"/>
          <c:max val="0.5"/>
          <c:min val="0"/>
        </c:scaling>
        <c:delete val="1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%" sourceLinked="0"/>
        <c:majorTickMark val="cross"/>
        <c:minorTickMark val="none"/>
        <c:tickLblPos val="nextTo"/>
        <c:crossAx val="111716696"/>
        <c:crosses val="autoZero"/>
        <c:crossBetween val="between"/>
        <c:majorUnit val="0.2"/>
        <c:min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9293606680518086"/>
          <c:y val="0.88278727034096038"/>
          <c:w val="0.23851516498166869"/>
          <c:h val="6.9462856292803618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8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0.41533</cdr:x>
      <cdr:y>0.91271</cdr:y>
    </cdr:from>
    <cdr:to>
      <cdr:x>0.46301</cdr:x>
      <cdr:y>0.99903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05149" y="3171825"/>
          <a:ext cx="352425" cy="32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0.28036</cdr:x>
      <cdr:y>0.71583</cdr:y>
    </cdr:from>
    <cdr:to>
      <cdr:x>0.40281</cdr:x>
      <cdr:y>0.96355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095500" y="244792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/>
            <a:t>+1%</a:t>
          </a:r>
        </a:p>
        <a:p xmlns:a="http://schemas.openxmlformats.org/drawingml/2006/main">
          <a:pPr>
            <a:lnSpc>
              <a:spcPts val="1200"/>
            </a:lnSpc>
          </a:pPr>
          <a:endParaRPr lang="ru-RU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0.2982</cdr:x>
      <cdr:y>0.74141</cdr:y>
    </cdr:from>
    <cdr:to>
      <cdr:x>0.4196</cdr:x>
      <cdr:y>0.99587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28850" y="246697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/>
            <a:t>+5%</a:t>
          </a:r>
        </a:p>
        <a:p xmlns:a="http://schemas.openxmlformats.org/drawingml/2006/main">
          <a:endParaRPr lang="ru-RU" sz="11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0.19104</cdr:x>
      <cdr:y>0.44862</cdr:y>
    </cdr:from>
    <cdr:to>
      <cdr:x>0.25708</cdr:x>
      <cdr:y>0.52023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02179" y="1704976"/>
          <a:ext cx="381000" cy="2721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/>
            <a:t>-6%</a:t>
          </a:r>
        </a:p>
      </cdr:txBody>
    </cdr:sp>
  </cdr:relSizeAnchor>
  <cdr:relSizeAnchor xmlns:cdr="http://schemas.openxmlformats.org/drawingml/2006/chartDrawing">
    <cdr:from>
      <cdr:x>0.1934</cdr:x>
      <cdr:y>0.78088</cdr:y>
    </cdr:from>
    <cdr:to>
      <cdr:x>0.25708</cdr:x>
      <cdr:y>0.86753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115786" y="2967718"/>
          <a:ext cx="367393" cy="3292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/>
            <a:t>-</a:t>
          </a:r>
          <a:r>
            <a:rPr lang="ru-RU" sz="1100" b="1"/>
            <a:t>4%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0.52239</cdr:x>
      <cdr:y>0.77966</cdr:y>
    </cdr:from>
    <cdr:to>
      <cdr:x>0.64179</cdr:x>
      <cdr:y>0.83051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20280" y="3312368"/>
          <a:ext cx="576064" cy="216024"/>
        </a:xfrm>
        <a:prstGeom xmlns:a="http://schemas.openxmlformats.org/drawingml/2006/main" prst="rect">
          <a:avLst/>
        </a:prstGeom>
        <a:solidFill xmlns:a="http://schemas.openxmlformats.org/drawingml/2006/main">
          <a:srgbClr val="00B050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000" b="1" dirty="0"/>
            <a:t>56,33 %</a:t>
          </a:r>
        </a:p>
      </cdr:txBody>
    </cdr:sp>
  </cdr:relSizeAnchor>
  <cdr:relSizeAnchor xmlns:cdr="http://schemas.openxmlformats.org/drawingml/2006/chartDrawing">
    <cdr:from>
      <cdr:x>0.67164</cdr:x>
      <cdr:y>0.76271</cdr:y>
    </cdr:from>
    <cdr:to>
      <cdr:x>0.76119</cdr:x>
      <cdr:y>0.81356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240360" y="3240360"/>
          <a:ext cx="432048" cy="216024"/>
        </a:xfrm>
        <a:prstGeom xmlns:a="http://schemas.openxmlformats.org/drawingml/2006/main" prst="rect">
          <a:avLst/>
        </a:prstGeom>
        <a:solidFill xmlns:a="http://schemas.openxmlformats.org/drawingml/2006/main">
          <a:srgbClr val="FFC000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800" b="1" dirty="0"/>
            <a:t>61,71</a:t>
          </a:r>
          <a:r>
            <a:rPr lang="ru-RU" sz="1000" b="1" dirty="0"/>
            <a:t>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1FE334-2935-4EB8-A738-CA9D6F2654A5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BA242-4CCE-4995-BCFF-D6BF98A31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374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0CFF-9829-4C94-8E1F-04E16B7D275B}" type="datetime1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03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CEC3E-75D9-4461-8B85-9046532E6ED5}" type="datetime1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287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DA0AF-60D0-4C70-89B8-A76950C240B0}" type="datetime1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208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7638-6B1E-432A-9C1F-F6A584E65E62}" type="datetime1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019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4EE08-2BB3-4560-830E-CCEC9F7E2155}" type="datetime1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975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AE0A1-C3A1-4AE6-B6E2-1C37A2701E1A}" type="datetime1">
              <a:rPr lang="ru-RU" smtClean="0"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36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64CF-15FA-4DDB-93B5-B6389A1D1240}" type="datetime1">
              <a:rPr lang="ru-RU" smtClean="0"/>
              <a:t>13.04.2021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033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28C5C-380A-4BB8-873B-B79FBB3321EF}" type="datetime1">
              <a:rPr lang="ru-RU" smtClean="0"/>
              <a:t>13.04.2021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642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1DDC-F69B-42DD-B6D2-CCBD42A5091F}" type="datetime1">
              <a:rPr lang="ru-RU" smtClean="0"/>
              <a:t>13.04.2021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838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E5FA-1DC3-40A1-8BF7-528008A8C1BF}" type="datetime1">
              <a:rPr lang="ru-RU" smtClean="0"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3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AC6F2-58EB-4E34-AD4C-A9FBC5D23CCC}" type="datetime1">
              <a:rPr lang="ru-RU" smtClean="0"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716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6FB47-3078-405B-8B73-C848EF68BC57}" type="datetime1">
              <a:rPr lang="ru-RU" smtClean="0"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832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17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4945" y="2132856"/>
            <a:ext cx="8424936" cy="1569660"/>
          </a:xfrm>
          <a:prstGeom prst="rect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/>
                <a:solidFill>
                  <a:srgbClr val="3D7327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Анализ обращений граждан</a:t>
            </a:r>
            <a:r>
              <a:rPr lang="ru-RU" sz="3200" b="1" dirty="0">
                <a:ln/>
                <a:solidFill>
                  <a:srgbClr val="3D7327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, </a:t>
            </a:r>
            <a:endParaRPr lang="ru-RU" sz="3200" b="1" dirty="0" smtClean="0">
              <a:ln/>
              <a:solidFill>
                <a:srgbClr val="3D7327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algn="ctr"/>
            <a:r>
              <a:rPr lang="ru-RU" sz="3200" b="1" dirty="0" smtClean="0">
                <a:ln/>
                <a:solidFill>
                  <a:srgbClr val="3D7327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поступивших </a:t>
            </a:r>
            <a:r>
              <a:rPr lang="ru-RU" sz="3200" b="1" dirty="0">
                <a:ln/>
                <a:solidFill>
                  <a:srgbClr val="3D7327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в администрацию города Твери</a:t>
            </a:r>
            <a:br>
              <a:rPr lang="ru-RU" sz="3200" b="1" dirty="0">
                <a:ln/>
                <a:solidFill>
                  <a:srgbClr val="3D7327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3200" b="1" dirty="0" smtClean="0">
                <a:ln/>
                <a:solidFill>
                  <a:srgbClr val="3D7327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во </a:t>
            </a:r>
            <a:r>
              <a:rPr lang="en-US" sz="3200" b="1" dirty="0" smtClean="0">
                <a:ln/>
                <a:solidFill>
                  <a:srgbClr val="3D7327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II</a:t>
            </a:r>
            <a:r>
              <a:rPr lang="ru-RU" sz="3200" b="1" dirty="0" smtClean="0">
                <a:ln/>
                <a:solidFill>
                  <a:srgbClr val="3D7327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3200" b="1" dirty="0">
                <a:ln/>
                <a:solidFill>
                  <a:srgbClr val="3D7327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квартале 2018 года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42745" y="0"/>
            <a:ext cx="50426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города Твери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971600" y="548680"/>
            <a:ext cx="7200800" cy="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44544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10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076473" cy="706090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Актуальные вопросы раздела "Оборона, безопасность, законность"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638" y="980728"/>
            <a:ext cx="5799137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564904"/>
            <a:ext cx="8208912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205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11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11560" y="44624"/>
            <a:ext cx="8208912" cy="360040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Актуальные вопросы раздела "Жилищно-коммунальная сфера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140968"/>
            <a:ext cx="8469412" cy="3474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980" y="404664"/>
            <a:ext cx="5246539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7620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12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259632" y="97582"/>
            <a:ext cx="7722046" cy="576064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Обращения, поступившие из прокуратуры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25" y="908721"/>
            <a:ext cx="4104455" cy="2520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889671"/>
            <a:ext cx="4248472" cy="2467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429000"/>
            <a:ext cx="8568952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97582"/>
            <a:ext cx="646604" cy="79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72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13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293496" cy="864096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Количество обращений, рассмотренных в структурных подразделений администрации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96752"/>
            <a:ext cx="6912768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866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971600" y="548680"/>
            <a:ext cx="720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142745" y="0"/>
            <a:ext cx="50426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города Твери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5" y="2708920"/>
            <a:ext cx="7632849" cy="720080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67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6788441" cy="360040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Количество поступивших обращений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7504" y="4581128"/>
            <a:ext cx="3960440" cy="1944216"/>
          </a:xfrm>
          <a:prstGeom prst="rect">
            <a:avLst/>
          </a:prstGeom>
          <a:solidFill>
            <a:schemeClr val="bg1"/>
          </a:solidFill>
          <a:ln w="57150" cap="flat" cmpd="sng" algn="ctr">
            <a:solidFill>
              <a:srgbClr val="E4960A"/>
            </a:solidFill>
            <a:prstDash val="solid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/>
          <a:lstStyle/>
          <a:p>
            <a:pPr algn="just">
              <a:spcAft>
                <a:spcPts val="600"/>
              </a:spcAft>
            </a:pPr>
            <a:r>
              <a:rPr lang="ru-RU" sz="16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В отчетном периоде  в администрацию города Твери поступило </a:t>
            </a:r>
            <a:r>
              <a:rPr lang="en-US" sz="16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2469</a:t>
            </a:r>
            <a:r>
              <a:rPr lang="ru-RU" sz="16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обращения </a:t>
            </a:r>
            <a:r>
              <a:rPr lang="ru-RU" sz="16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граждан , что на </a:t>
            </a:r>
            <a:r>
              <a:rPr lang="ru-RU" sz="16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</a:t>
            </a:r>
            <a:r>
              <a:rPr lang="en-US" sz="16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4</a:t>
            </a:r>
            <a:r>
              <a:rPr lang="ru-RU" sz="16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обращени</a:t>
            </a:r>
            <a:r>
              <a:rPr lang="ru-RU" sz="16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я</a:t>
            </a:r>
            <a:r>
              <a:rPr lang="ru-RU" sz="16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sz="16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(</a:t>
            </a:r>
            <a:r>
              <a:rPr lang="ru-RU" sz="16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1%) больше, </a:t>
            </a:r>
            <a:r>
              <a:rPr lang="ru-RU" sz="16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чем </a:t>
            </a:r>
            <a:r>
              <a:rPr lang="ru-RU" sz="16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во 2 квартале 2017 </a:t>
            </a:r>
            <a:r>
              <a:rPr lang="ru-RU" sz="16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года </a:t>
            </a:r>
            <a:r>
              <a:rPr lang="ru-RU" sz="16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(2445). </a:t>
            </a:r>
            <a:endParaRPr lang="ru-RU" sz="1600" b="1" kern="0" dirty="0">
              <a:solidFill>
                <a:schemeClr val="tx1">
                  <a:lumMod val="95000"/>
                  <a:lumOff val="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2</a:t>
            </a:fld>
            <a:endParaRPr lang="ru-RU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0688306"/>
              </p:ext>
            </p:extLst>
          </p:nvPr>
        </p:nvGraphicFramePr>
        <p:xfrm>
          <a:off x="107504" y="836712"/>
          <a:ext cx="432048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7353964"/>
              </p:ext>
            </p:extLst>
          </p:nvPr>
        </p:nvGraphicFramePr>
        <p:xfrm>
          <a:off x="4788024" y="692697"/>
          <a:ext cx="3559686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644008" y="4581128"/>
            <a:ext cx="3893840" cy="1944216"/>
          </a:xfrm>
          <a:prstGeom prst="rect">
            <a:avLst/>
          </a:prstGeom>
          <a:solidFill>
            <a:schemeClr val="bg1"/>
          </a:solidFill>
          <a:ln w="57150" cap="flat" cmpd="sng" algn="ctr">
            <a:solidFill>
              <a:srgbClr val="E4960A"/>
            </a:solidFill>
            <a:prstDash val="solid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/>
          <a:lstStyle/>
          <a:p>
            <a:pPr algn="ctr">
              <a:spcAft>
                <a:spcPts val="600"/>
              </a:spcAft>
            </a:pPr>
            <a:r>
              <a:rPr lang="ru-RU" sz="16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В общем количестве обращений жителями города поставлено </a:t>
            </a:r>
            <a:r>
              <a:rPr lang="ru-RU" sz="16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2721 вопрос, что на 138 вопросов (</a:t>
            </a:r>
            <a:r>
              <a:rPr lang="ru-RU" sz="16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5</a:t>
            </a:r>
            <a:r>
              <a:rPr lang="ru-RU" sz="16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%) больше, чем в аналогичном периоде 2017 года (2583 вопрос).</a:t>
            </a:r>
            <a:endParaRPr lang="ru-RU" sz="1600" b="1" kern="0" dirty="0">
              <a:solidFill>
                <a:schemeClr val="tx1">
                  <a:lumMod val="95000"/>
                  <a:lumOff val="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809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3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6788441" cy="360040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Количество поступивших обращений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592261"/>
              </p:ext>
            </p:extLst>
          </p:nvPr>
        </p:nvGraphicFramePr>
        <p:xfrm>
          <a:off x="1907704" y="3573016"/>
          <a:ext cx="6181725" cy="2894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9876561"/>
              </p:ext>
            </p:extLst>
          </p:nvPr>
        </p:nvGraphicFramePr>
        <p:xfrm>
          <a:off x="1835696" y="764704"/>
          <a:ext cx="583264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72002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4</a:t>
            </a:fld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340768"/>
            <a:ext cx="4733925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778098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количество поступивших обращений и </a:t>
            </a:r>
            <a:b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количество вопросов, поднятых в них по полугодиям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0756673"/>
              </p:ext>
            </p:extLst>
          </p:nvPr>
        </p:nvGraphicFramePr>
        <p:xfrm>
          <a:off x="2411760" y="3573016"/>
          <a:ext cx="5116962" cy="2994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745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5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213783" y="17572"/>
            <a:ext cx="7076473" cy="387092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РАСПРЕДЕЛЕНИЕ ОБРАЩЕНИЙ </a:t>
            </a:r>
            <a:b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05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РАЗДЕЛАМ,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ШТ, %</a:t>
            </a:r>
            <a:endParaRPr lang="ru-RU" sz="11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15616" y="5660130"/>
            <a:ext cx="7272808" cy="793206"/>
          </a:xfrm>
          <a:prstGeom prst="rect">
            <a:avLst/>
          </a:prstGeom>
          <a:solidFill>
            <a:schemeClr val="bg1"/>
          </a:solidFill>
          <a:ln w="57150" cap="flat" cmpd="sng" algn="ctr">
            <a:solidFill>
              <a:srgbClr val="E4960A"/>
            </a:solidFill>
            <a:prstDash val="solid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/>
          <a:lstStyle/>
          <a:p>
            <a:pPr algn="ctr">
              <a:spcAft>
                <a:spcPts val="600"/>
              </a:spcAft>
            </a:pPr>
            <a:r>
              <a:rPr lang="ru-RU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В отчетном периоде отмечается повышение количества обращений по разделам: «Жилищно-коммунальная сфера», «Экономика» ,«Социальная сфера», «Оборона, безопасность, законность</a:t>
            </a:r>
            <a:endParaRPr lang="ru-RU" sz="1400" b="1" kern="0" dirty="0">
              <a:solidFill>
                <a:schemeClr val="tx1">
                  <a:lumMod val="95000"/>
                  <a:lumOff val="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6573852"/>
              </p:ext>
            </p:extLst>
          </p:nvPr>
        </p:nvGraphicFramePr>
        <p:xfrm>
          <a:off x="179512" y="476672"/>
          <a:ext cx="410445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2994427"/>
              </p:ext>
            </p:extLst>
          </p:nvPr>
        </p:nvGraphicFramePr>
        <p:xfrm>
          <a:off x="4319464" y="548680"/>
          <a:ext cx="4717032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10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6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076473" cy="706090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Количество обращений по каналу поступления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581128"/>
            <a:ext cx="1656183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413" y="1558925"/>
            <a:ext cx="6353175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440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7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7076473" cy="360039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Актуальные вопросы раздела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Государство, общество, политика"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1717" y="692696"/>
            <a:ext cx="4320480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816" y="2708920"/>
            <a:ext cx="7838281" cy="362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18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8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215730" y="116632"/>
            <a:ext cx="7076473" cy="360040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400" b="1" dirty="0"/>
              <a:t>Актуальные вопросы раздела "Социальная сфера" </a:t>
            </a:r>
            <a:endParaRPr lang="ru-RU" sz="1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92896"/>
            <a:ext cx="8280920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638" y="548681"/>
            <a:ext cx="5799137" cy="1440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564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9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076473" cy="360040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/>
              <a:t>Актуальные вопросы раздела "Экономика"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48680"/>
            <a:ext cx="6120680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04864"/>
            <a:ext cx="7128792" cy="4464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2372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10168</TotalTime>
  <Words>265</Words>
  <Application>Microsoft Office PowerPoint</Application>
  <PresentationFormat>Экран (4:3)</PresentationFormat>
  <Paragraphs>65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Arial Cyr</vt:lpstr>
      <vt:lpstr>Calibri</vt:lpstr>
      <vt:lpstr>Segoe UI</vt:lpstr>
      <vt:lpstr>Times New Roman</vt:lpstr>
      <vt:lpstr>Тема Office</vt:lpstr>
      <vt:lpstr>Презентация PowerPoint</vt:lpstr>
      <vt:lpstr>Количество поступивших обращений</vt:lpstr>
      <vt:lpstr>Количество поступивших обращений</vt:lpstr>
      <vt:lpstr>количество поступивших обращений и  количество вопросов, поднятых в них по полугодиям</vt:lpstr>
      <vt:lpstr>РАСПРЕДЕЛЕНИЕ ОБРАЩЕНИЙ  по РАЗДЕЛАМ, ШТ, %</vt:lpstr>
      <vt:lpstr>Количество обращений по каналу поступления</vt:lpstr>
      <vt:lpstr>Актуальные вопросы раздела  "Государство, общество, политика"</vt:lpstr>
      <vt:lpstr>Актуальные вопросы раздела "Социальная сфера" </vt:lpstr>
      <vt:lpstr>Актуальные вопросы раздела "Экономика"</vt:lpstr>
      <vt:lpstr>Актуальные вопросы раздела "Оборона, безопасность, законность"</vt:lpstr>
      <vt:lpstr>Актуальные вопросы раздела "Жилищно-коммунальная сфера»</vt:lpstr>
      <vt:lpstr>Обращения, поступившие из прокуратуры</vt:lpstr>
      <vt:lpstr>Количество обращений, рассмотренных в структурных подразделений администрации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ГОРОДА ТВЕРИ</dc:title>
  <dc:creator>user</dc:creator>
  <cp:lastModifiedBy>Масленникова Елена Васильевна</cp:lastModifiedBy>
  <cp:revision>221</cp:revision>
  <cp:lastPrinted>2018-08-09T14:48:17Z</cp:lastPrinted>
  <dcterms:created xsi:type="dcterms:W3CDTF">2017-03-22T12:13:20Z</dcterms:created>
  <dcterms:modified xsi:type="dcterms:W3CDTF">2021-04-13T08:50:14Z</dcterms:modified>
</cp:coreProperties>
</file>