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320" r:id="rId3"/>
    <p:sldId id="356" r:id="rId4"/>
    <p:sldId id="326" r:id="rId5"/>
    <p:sldId id="354" r:id="rId6"/>
    <p:sldId id="328" r:id="rId7"/>
    <p:sldId id="343" r:id="rId8"/>
    <p:sldId id="331" r:id="rId9"/>
    <p:sldId id="357" r:id="rId1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A18"/>
    <a:srgbClr val="23961A"/>
    <a:srgbClr val="7DB95B"/>
    <a:srgbClr val="E4960A"/>
    <a:srgbClr val="3D7327"/>
    <a:srgbClr val="FFFFFF"/>
    <a:srgbClr val="08C828"/>
    <a:srgbClr val="2B6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95" autoAdjust="0"/>
  </p:normalViewPr>
  <p:slideViewPr>
    <p:cSldViewPr>
      <p:cViewPr varScale="1">
        <p:scale>
          <a:sx n="112" d="100"/>
          <a:sy n="112" d="100"/>
        </p:scale>
        <p:origin x="15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количество поступивших обращений </a:t>
            </a:r>
            <a:endParaRPr lang="ru-RU" sz="1200" dirty="0" smtClean="0"/>
          </a:p>
          <a:p>
            <a:pPr>
              <a:defRPr sz="1200"/>
            </a:pPr>
            <a:r>
              <a:rPr lang="ru-RU" sz="1200" dirty="0" smtClean="0"/>
              <a:t>за </a:t>
            </a:r>
            <a:r>
              <a:rPr lang="ru-RU" sz="1200" dirty="0"/>
              <a:t>4 квартал</a:t>
            </a:r>
            <a:r>
              <a:rPr lang="ru-RU" sz="1200" baseline="0" dirty="0"/>
              <a:t>, </a:t>
            </a:r>
            <a:r>
              <a:rPr lang="ru-RU" sz="1200" baseline="0" dirty="0" err="1"/>
              <a:t>шт</a:t>
            </a:r>
            <a:endParaRPr lang="ru-RU" sz="1200" baseline="0" dirty="0"/>
          </a:p>
          <a:p>
            <a:pPr>
              <a:defRPr sz="1200"/>
            </a:pPr>
            <a:endParaRPr lang="ru-RU" sz="1200" dirty="0"/>
          </a:p>
        </c:rich>
      </c:tx>
      <c:layout>
        <c:manualLayout>
          <c:xMode val="edge"/>
          <c:yMode val="edge"/>
          <c:x val="0.12981796630259926"/>
          <c:y val="1.8164970757965599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215157411529912E-2"/>
          <c:y val="0.26168051563349337"/>
          <c:w val="0.91997308372167763"/>
          <c:h val="0.582945496935498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2021'!$A$50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3.548087739032621E-2"/>
                  <c:y val="-6.1762034514078114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498058278429482E-2"/>
                  <c:y val="-7.266121707538601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361347688681772E-2"/>
                  <c:y val="-5.812897366030880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2021'!$B$49:$C$49</c:f>
              <c:strCache>
                <c:ptCount val="2"/>
                <c:pt idx="0">
                  <c:v>4 кв 2020 года</c:v>
                </c:pt>
                <c:pt idx="1">
                  <c:v>4 кв 2021 года</c:v>
                </c:pt>
              </c:strCache>
            </c:strRef>
          </c:cat>
          <c:val>
            <c:numRef>
              <c:f>'4 кв 2021'!$B$50:$C$50</c:f>
              <c:numCache>
                <c:formatCode>General</c:formatCode>
                <c:ptCount val="2"/>
                <c:pt idx="0">
                  <c:v>1935</c:v>
                </c:pt>
                <c:pt idx="1">
                  <c:v>2311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076976"/>
        <c:axId val="579073840"/>
        <c:axId val="0"/>
      </c:bar3DChart>
      <c:catAx>
        <c:axId val="57907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79073840"/>
        <c:crosses val="autoZero"/>
        <c:auto val="1"/>
        <c:lblAlgn val="ctr"/>
        <c:lblOffset val="100"/>
        <c:noMultiLvlLbl val="0"/>
      </c:catAx>
      <c:valAx>
        <c:axId val="579073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790769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ru-RU" sz="1200" dirty="0"/>
              <a:t>количество вопросов, поднятых в обращениях </a:t>
            </a:r>
            <a:endParaRPr lang="en-US" sz="1200" dirty="0"/>
          </a:p>
          <a:p>
            <a:pPr>
              <a:defRPr sz="1200"/>
            </a:pPr>
            <a:r>
              <a:rPr lang="ru-RU" sz="1200" dirty="0" smtClean="0"/>
              <a:t>за 4 </a:t>
            </a:r>
            <a:r>
              <a:rPr lang="ru-RU" sz="1200" dirty="0" err="1"/>
              <a:t>кв</a:t>
            </a:r>
            <a:r>
              <a:rPr lang="ru-RU" sz="1200" dirty="0"/>
              <a:t>,</a:t>
            </a:r>
            <a:r>
              <a:rPr lang="ru-RU" sz="1200" baseline="0" dirty="0"/>
              <a:t> </a:t>
            </a:r>
            <a:r>
              <a:rPr lang="ru-RU" sz="1200" baseline="0" dirty="0" err="1"/>
              <a:t>шт</a:t>
            </a:r>
            <a:endParaRPr lang="ru-RU" sz="1200" dirty="0"/>
          </a:p>
        </c:rich>
      </c:tx>
      <c:layout>
        <c:manualLayout>
          <c:xMode val="edge"/>
          <c:yMode val="edge"/>
          <c:x val="0.12966069163835139"/>
          <c:y val="1.3888821172895183E-2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823285448097608E-2"/>
          <c:y val="0.24193586283300988"/>
          <c:w val="0.92017671455190242"/>
          <c:h val="0.6606882521477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2021'!$A$77</c:f>
              <c:strCache>
                <c:ptCount val="1"/>
                <c:pt idx="0">
                  <c:v>итого  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4.1916167664670656E-2"/>
                  <c:y val="-7.4074074074074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7904191616766539E-2"/>
                  <c:y val="-8.7962962962963007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912175648702596E-2"/>
                  <c:y val="-6.018518518518518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2021'!$B$76:$C$76</c:f>
              <c:strCache>
                <c:ptCount val="2"/>
                <c:pt idx="0">
                  <c:v>4 кв 2020 года</c:v>
                </c:pt>
                <c:pt idx="1">
                  <c:v>4 кв 2021 года</c:v>
                </c:pt>
              </c:strCache>
            </c:strRef>
          </c:cat>
          <c:val>
            <c:numRef>
              <c:f>'4 кв 2021'!$B$77:$C$77</c:f>
              <c:numCache>
                <c:formatCode>General</c:formatCode>
                <c:ptCount val="2"/>
                <c:pt idx="0">
                  <c:v>2023</c:v>
                </c:pt>
                <c:pt idx="1">
                  <c:v>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9071880"/>
        <c:axId val="579071096"/>
        <c:axId val="0"/>
      </c:bar3DChart>
      <c:catAx>
        <c:axId val="579071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79071096"/>
        <c:crosses val="autoZero"/>
        <c:auto val="1"/>
        <c:lblAlgn val="ctr"/>
        <c:lblOffset val="100"/>
        <c:noMultiLvlLbl val="0"/>
      </c:catAx>
      <c:valAx>
        <c:axId val="579071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071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 кв 2021'!$B$165</c:f>
              <c:strCache>
                <c:ptCount val="1"/>
                <c:pt idx="0">
                  <c:v>4 кв 2020 года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кв 2021'!$A$166:$A$170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2021'!$B$166:$B$170</c:f>
              <c:numCache>
                <c:formatCode>General</c:formatCode>
                <c:ptCount val="5"/>
                <c:pt idx="0">
                  <c:v>153</c:v>
                </c:pt>
                <c:pt idx="1">
                  <c:v>228</c:v>
                </c:pt>
                <c:pt idx="2">
                  <c:v>1113</c:v>
                </c:pt>
                <c:pt idx="3">
                  <c:v>78</c:v>
                </c:pt>
                <c:pt idx="4">
                  <c:v>451</c:v>
                </c:pt>
              </c:numCache>
            </c:numRef>
          </c:val>
        </c:ser>
        <c:ser>
          <c:idx val="1"/>
          <c:order val="1"/>
          <c:tx>
            <c:strRef>
              <c:f>'4 кв 2021'!$C$165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 кв 2021'!$A$166:$A$170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2021'!$C$166:$C$170</c:f>
              <c:numCache>
                <c:formatCode>General</c:formatCode>
                <c:ptCount val="5"/>
                <c:pt idx="0">
                  <c:v>175</c:v>
                </c:pt>
                <c:pt idx="1">
                  <c:v>154</c:v>
                </c:pt>
                <c:pt idx="2">
                  <c:v>1523</c:v>
                </c:pt>
                <c:pt idx="3">
                  <c:v>88</c:v>
                </c:pt>
                <c:pt idx="4">
                  <c:v>638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9072272"/>
        <c:axId val="579074232"/>
      </c:barChart>
      <c:catAx>
        <c:axId val="57907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074232"/>
        <c:crosses val="autoZero"/>
        <c:auto val="1"/>
        <c:lblAlgn val="ctr"/>
        <c:lblOffset val="100"/>
        <c:noMultiLvlLbl val="0"/>
      </c:catAx>
      <c:valAx>
        <c:axId val="57907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07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900"/>
            </a:pPr>
            <a:r>
              <a:rPr lang="ru-RU" sz="900" b="1"/>
              <a:t>количество вопросов в обращениях по сферам, шт</a:t>
            </a:r>
          </a:p>
        </c:rich>
      </c:tx>
      <c:layout>
        <c:manualLayout>
          <c:xMode val="edge"/>
          <c:yMode val="edge"/>
          <c:x val="0"/>
          <c:y val="1.603206412825651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07863681688795"/>
          <c:y val="2.4763000988878844E-2"/>
          <c:w val="0.5382071417855635"/>
          <c:h val="0.81764905823553669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2021'!$H$34</c:f>
              <c:strCache>
                <c:ptCount val="1"/>
                <c:pt idx="0">
                  <c:v>4кв 2020 года</c:v>
                </c:pt>
              </c:strCache>
            </c:strRef>
          </c:tx>
          <c:spPr>
            <a:ln w="57150">
              <a:solidFill>
                <a:srgbClr val="00B05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B050"/>
              </a:solidFill>
              <a:ln w="57150">
                <a:solidFill>
                  <a:srgbClr val="00B05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0894124173909662E-3"/>
                  <c:y val="6.1956071280564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91810448714972E-2"/>
                  <c:y val="2.4423102252977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0332267146421E-2"/>
                  <c:y val="-2.888913305395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617403763872398E-2"/>
                  <c:y val="-3.9149053736703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304678638000966E-2"/>
                  <c:y val="5.3974916232166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2021'!$H$35:$H$39</c:f>
              <c:numCache>
                <c:formatCode>General</c:formatCode>
                <c:ptCount val="5"/>
                <c:pt idx="0">
                  <c:v>153</c:v>
                </c:pt>
                <c:pt idx="1">
                  <c:v>228</c:v>
                </c:pt>
                <c:pt idx="2">
                  <c:v>1113</c:v>
                </c:pt>
                <c:pt idx="3">
                  <c:v>78</c:v>
                </c:pt>
                <c:pt idx="4">
                  <c:v>451</c:v>
                </c:pt>
              </c:numCache>
            </c:numRef>
          </c:val>
        </c:ser>
        <c:ser>
          <c:idx val="1"/>
          <c:order val="1"/>
          <c:tx>
            <c:strRef>
              <c:f>'4 кв 2021'!$I$34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ln w="28575">
              <a:solidFill>
                <a:srgbClr val="FFC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C000"/>
              </a:solidFill>
              <a:ln w="28575">
                <a:solidFill>
                  <a:srgbClr val="FFC000"/>
                </a:solidFill>
                <a:prstDash val="solid"/>
              </a:ln>
            </c:spPr>
          </c:marker>
          <c:dPt>
            <c:idx val="2"/>
            <c:bubble3D val="0"/>
          </c:dPt>
          <c:dLbls>
            <c:dLbl>
              <c:idx val="0"/>
              <c:layout>
                <c:manualLayout>
                  <c:x val="8.8444618181591963E-3"/>
                  <c:y val="-3.358787480264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049353759858032E-3"/>
                  <c:y val="6.4471437726767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0067065121493346E-2"/>
                  <c:y val="-5.4105346684785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23173177489292E-2"/>
                  <c:y val="-5.9371556523610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976302772599929E-2"/>
                  <c:y val="1.2470082916502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2021'!$G$35:$G$39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2021'!$I$35:$I$39</c:f>
              <c:numCache>
                <c:formatCode>General</c:formatCode>
                <c:ptCount val="5"/>
                <c:pt idx="0">
                  <c:v>175</c:v>
                </c:pt>
                <c:pt idx="1">
                  <c:v>154</c:v>
                </c:pt>
                <c:pt idx="2">
                  <c:v>1523</c:v>
                </c:pt>
                <c:pt idx="3">
                  <c:v>88</c:v>
                </c:pt>
                <c:pt idx="4">
                  <c:v>638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9084424"/>
        <c:axId val="597183584"/>
      </c:radarChart>
      <c:catAx>
        <c:axId val="57908442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97183584"/>
        <c:crosses val="autoZero"/>
        <c:auto val="0"/>
        <c:lblAlgn val="ctr"/>
        <c:lblOffset val="100"/>
        <c:noMultiLvlLbl val="0"/>
      </c:catAx>
      <c:valAx>
        <c:axId val="59718358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79084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269846569532163"/>
          <c:y val="0.51103782367885375"/>
          <c:w val="0.17315044100052868"/>
          <c:h val="0.152309237898368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/>
            </a:pPr>
            <a:r>
              <a:rPr lang="ru-RU" sz="1400" b="1"/>
              <a:t>количество вопросов по сферам, в %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8772881853097817"/>
          <c:y val="0.26207733508937503"/>
          <c:w val="0.64211690942590272"/>
          <c:h val="0.70223956939416565"/>
        </c:manualLayout>
      </c:layout>
      <c:radarChart>
        <c:radarStyle val="marker"/>
        <c:varyColors val="0"/>
        <c:ser>
          <c:idx val="0"/>
          <c:order val="0"/>
          <c:tx>
            <c:strRef>
              <c:f>'4 кв 2021'!$K$34</c:f>
              <c:strCache>
                <c:ptCount val="1"/>
                <c:pt idx="0">
                  <c:v>4 кв 2019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  <a:prstDash val="solid"/>
              </a:ln>
            </c:spPr>
          </c:marker>
          <c:dLbls>
            <c:spPr>
              <a:solidFill>
                <a:srgbClr val="FFC000"/>
              </a:solidFill>
            </c:spPr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2021'!$K$35:$K$39</c:f>
            </c:numRef>
          </c:val>
        </c:ser>
        <c:ser>
          <c:idx val="1"/>
          <c:order val="1"/>
          <c:tx>
            <c:strRef>
              <c:f>'4 кв 2021'!$L$34</c:f>
              <c:strCache>
                <c:ptCount val="1"/>
                <c:pt idx="0">
                  <c:v>4кв 2020 года</c:v>
                </c:pt>
              </c:strCache>
            </c:strRef>
          </c:tx>
          <c:spPr>
            <a:ln w="50800">
              <a:solidFill>
                <a:srgbClr val="00B05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B050"/>
              </a:solidFill>
              <a:ln w="47625">
                <a:solidFill>
                  <a:srgbClr val="00B050"/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00B050"/>
                </a:solidFill>
                <a:ln w="66675">
                  <a:solidFill>
                    <a:srgbClr val="00B050"/>
                  </a:solidFill>
                  <a:prstDash val="solid"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1.7732489820292394E-2"/>
                  <c:y val="-2.715168273854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356813190458876E-2"/>
                  <c:y val="-1.3809145546111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565774155995342E-3"/>
                  <c:y val="-1.277027312551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015181952312588E-2"/>
                  <c:y val="4.399109706785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5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2021'!$L$35:$L$39</c:f>
              <c:numCache>
                <c:formatCode>0.0%</c:formatCode>
                <c:ptCount val="5"/>
                <c:pt idx="0">
                  <c:v>7.5630252100840331E-2</c:v>
                </c:pt>
                <c:pt idx="1">
                  <c:v>0.11270390509144834</c:v>
                </c:pt>
                <c:pt idx="2">
                  <c:v>0.55017301038062283</c:v>
                </c:pt>
                <c:pt idx="3">
                  <c:v>3.8556599110232327E-2</c:v>
                </c:pt>
                <c:pt idx="4">
                  <c:v>0.22293623331685616</c:v>
                </c:pt>
              </c:numCache>
            </c:numRef>
          </c:val>
        </c:ser>
        <c:ser>
          <c:idx val="2"/>
          <c:order val="2"/>
          <c:tx>
            <c:strRef>
              <c:f>'4 кв 2021'!$M$34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dLbls>
            <c:dLbl>
              <c:idx val="0"/>
              <c:layout>
                <c:manualLayout>
                  <c:x val="2.4485940680069613E-3"/>
                  <c:y val="3.1487783533111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582824955865467E-2"/>
                  <c:y val="3.6395227793834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78339760478452E-3"/>
                  <c:y val="-4.1982890803238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754362217400848E-2"/>
                  <c:y val="-5.77911789984615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C000"/>
              </a:solidFill>
              <a:ln>
                <a:solidFill>
                  <a:srgbClr val="00B050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2021'!$J$35:$J$39</c:f>
              <c:strCache>
                <c:ptCount val="5"/>
                <c:pt idx="0">
                  <c:v>Государство, общество, политика</c:v>
                </c:pt>
                <c:pt idx="1">
                  <c:v>Социальная сфера</c:v>
                </c:pt>
                <c:pt idx="2">
                  <c:v>Экономика</c:v>
                </c:pt>
                <c:pt idx="3">
                  <c:v>Оборона, безопасность, законность</c:v>
                </c:pt>
                <c:pt idx="4">
                  <c:v>Жилищно-коммунальная сфера</c:v>
                </c:pt>
              </c:strCache>
            </c:strRef>
          </c:cat>
          <c:val>
            <c:numRef>
              <c:f>'4 кв 2021'!$M$35:$M$39</c:f>
              <c:numCache>
                <c:formatCode>0.0%</c:formatCode>
                <c:ptCount val="5"/>
                <c:pt idx="0">
                  <c:v>6.7882079131109385E-2</c:v>
                </c:pt>
                <c:pt idx="1">
                  <c:v>5.973622963537626E-2</c:v>
                </c:pt>
                <c:pt idx="2">
                  <c:v>0.59076803723816917</c:v>
                </c:pt>
                <c:pt idx="3">
                  <c:v>3.4134988363072147E-2</c:v>
                </c:pt>
                <c:pt idx="4">
                  <c:v>0.24747866563227308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7194560"/>
        <c:axId val="597189072"/>
      </c:radarChart>
      <c:catAx>
        <c:axId val="59719456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ru-RU"/>
          </a:p>
        </c:txPr>
        <c:crossAx val="597189072"/>
        <c:crosses val="autoZero"/>
        <c:auto val="0"/>
        <c:lblAlgn val="ctr"/>
        <c:lblOffset val="100"/>
        <c:noMultiLvlLbl val="0"/>
      </c:catAx>
      <c:valAx>
        <c:axId val="597189072"/>
        <c:scaling>
          <c:orientation val="minMax"/>
          <c:max val="0.5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597194560"/>
        <c:crosses val="autoZero"/>
        <c:crossBetween val="between"/>
        <c:majorUnit val="0.2"/>
        <c:minorUnit val="0.2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63546111355744"/>
          <c:y val="0.57302832319172881"/>
          <c:w val="0.16681886520583866"/>
          <c:h val="0.13420322459692541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количество обращений по каналу поступления за 4 квартал, шт</a:t>
            </a:r>
          </a:p>
        </c:rich>
      </c:tx>
      <c:layout>
        <c:manualLayout>
          <c:xMode val="edge"/>
          <c:yMode val="edge"/>
          <c:x val="0.17472462206850606"/>
          <c:y val="2.0000266464153909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'4 кв 2021'!$Z$4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2021'!$Z$5:$Z$7</c:f>
              <c:numCache>
                <c:formatCode>General</c:formatCode>
                <c:ptCount val="3"/>
                <c:pt idx="0">
                  <c:v>2232</c:v>
                </c:pt>
                <c:pt idx="1">
                  <c:v>22</c:v>
                </c:pt>
                <c:pt idx="2">
                  <c:v>57</c:v>
                </c:pt>
              </c:numCache>
            </c:numRef>
          </c:val>
        </c:ser>
        <c:ser>
          <c:idx val="1"/>
          <c:order val="1"/>
          <c:tx>
            <c:strRef>
              <c:f>'4 кв 2021'!$AA$4</c:f>
              <c:strCache>
                <c:ptCount val="1"/>
                <c:pt idx="0">
                  <c:v>4 кв 2020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2021'!$X$5:$Y$7</c:f>
              <c:strCache>
                <c:ptCount val="3"/>
                <c:pt idx="0">
                  <c:v>письменные</c:v>
                </c:pt>
                <c:pt idx="1">
                  <c:v>по горячей линии</c:v>
                </c:pt>
                <c:pt idx="2">
                  <c:v>на личном приеме</c:v>
                </c:pt>
              </c:strCache>
            </c:strRef>
          </c:cat>
          <c:val>
            <c:numRef>
              <c:f>'4 кв 2021'!$AA$5:$AA$7</c:f>
              <c:numCache>
                <c:formatCode>General</c:formatCode>
                <c:ptCount val="3"/>
                <c:pt idx="0">
                  <c:v>1845</c:v>
                </c:pt>
                <c:pt idx="1">
                  <c:v>70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835536"/>
        <c:axId val="580830048"/>
      </c:barChart>
      <c:catAx>
        <c:axId val="58083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580830048"/>
        <c:crosses val="autoZero"/>
        <c:auto val="1"/>
        <c:lblAlgn val="ctr"/>
        <c:lblOffset val="100"/>
        <c:noMultiLvlLbl val="0"/>
      </c:catAx>
      <c:valAx>
        <c:axId val="5808300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80835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659673102165599"/>
          <c:y val="0.34011218140879601"/>
          <c:w val="0.15983447826784677"/>
          <c:h val="0.2766585395099724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количество повторных и коллективных обращений </a:t>
            </a:r>
          </a:p>
          <a:p>
            <a:pPr>
              <a:defRPr/>
            </a:pPr>
            <a:r>
              <a:rPr lang="ru-RU"/>
              <a:t>за 4 квартал, шт</a:t>
            </a:r>
          </a:p>
        </c:rich>
      </c:tx>
      <c:layout>
        <c:manualLayout>
          <c:xMode val="edge"/>
          <c:yMode val="edge"/>
          <c:x val="0.1880654301057556"/>
          <c:y val="1.628365545215939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648612134728677"/>
          <c:y val="0.15471472944043865"/>
          <c:w val="0.64367901985785014"/>
          <c:h val="0.724768049320782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 кв 2021'!$J$14</c:f>
              <c:strCache>
                <c:ptCount val="1"/>
                <c:pt idx="0">
                  <c:v>4 кв 2021 года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525421114485183E-2"/>
                  <c:y val="-6.0644998966635819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2021'!$K$14:$M$14</c:f>
              <c:numCache>
                <c:formatCode>General</c:formatCode>
                <c:ptCount val="2"/>
                <c:pt idx="0">
                  <c:v>45</c:v>
                </c:pt>
                <c:pt idx="1">
                  <c:v>21</c:v>
                </c:pt>
              </c:numCache>
            </c:numRef>
          </c:val>
        </c:ser>
        <c:ser>
          <c:idx val="1"/>
          <c:order val="1"/>
          <c:tx>
            <c:strRef>
              <c:f>'4 кв 2021'!$J$15</c:f>
              <c:strCache>
                <c:ptCount val="1"/>
                <c:pt idx="0">
                  <c:v>4 кв 2020 года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6666666666666666E-2"/>
                  <c:y val="-4.630370074732471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2021'!$K$13:$M$13</c:f>
              <c:strCache>
                <c:ptCount val="2"/>
                <c:pt idx="0">
                  <c:v>коллективные</c:v>
                </c:pt>
                <c:pt idx="1">
                  <c:v>повторные</c:v>
                </c:pt>
              </c:strCache>
            </c:strRef>
          </c:cat>
          <c:val>
            <c:numRef>
              <c:f>'4 кв 2021'!$K$15:$M$15</c:f>
              <c:numCache>
                <c:formatCode>General</c:formatCode>
                <c:ptCount val="2"/>
                <c:pt idx="0">
                  <c:v>35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203392"/>
        <c:axId val="573204176"/>
      </c:barChart>
      <c:catAx>
        <c:axId val="57320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573204176"/>
        <c:crosses val="autoZero"/>
        <c:auto val="1"/>
        <c:lblAlgn val="ctr"/>
        <c:lblOffset val="100"/>
        <c:noMultiLvlLbl val="0"/>
      </c:catAx>
      <c:valAx>
        <c:axId val="57320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32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362171778736865"/>
          <c:y val="0.39092168933428778"/>
          <c:w val="0.22908652631810145"/>
          <c:h val="0.15273223574325939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'свод все 4кв21'!$F$39</c:f>
              <c:strCache>
                <c:ptCount val="1"/>
                <c:pt idx="0">
                  <c:v>4 кв 2021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все 4кв21'!$E$40:$E$49</c:f>
              <c:strCache>
                <c:ptCount val="10"/>
                <c:pt idx="0">
                  <c:v>Градостроительство. Архитектура и проектирование</c:v>
                </c:pt>
                <c:pt idx="1">
                  <c:v>Предоставление коммунальных услуг, в т.ч. ненадлежащего качества, оплата услуг, перебои</c:v>
                </c:pt>
                <c:pt idx="2">
                  <c:v>Комплексное благоустройство, озеленение</c:v>
                </c:pt>
                <c:pt idx="3">
                  <c:v>Дорожное хозяйство, транспорт, автопарковки, ремонт дорог</c:v>
                </c:pt>
                <c:pt idx="4">
                  <c:v>Содержание общего имущества, капремонт</c:v>
                </c:pt>
                <c:pt idx="5">
                  <c:v>Уборка мусора, снега, листьев и т.д.</c:v>
                </c:pt>
                <c:pt idx="6">
                  <c:v>Обращение с твердыми коммунальными отходами, свалки</c:v>
                </c:pt>
                <c:pt idx="7">
                  <c:v>Борьба с аварийностью. Безопасность дорожного движения</c:v>
                </c:pt>
                <c:pt idx="8">
                  <c:v>Финансовая помощь,выплаты пособий и компенсаций</c:v>
                </c:pt>
                <c:pt idx="9">
                  <c:v>Арендные отношения</c:v>
                </c:pt>
              </c:strCache>
            </c:strRef>
          </c:cat>
          <c:val>
            <c:numRef>
              <c:f>'свод все 4кв21'!$F$40:$F$49</c:f>
              <c:numCache>
                <c:formatCode>General</c:formatCode>
                <c:ptCount val="10"/>
                <c:pt idx="0">
                  <c:v>428</c:v>
                </c:pt>
                <c:pt idx="1">
                  <c:v>314</c:v>
                </c:pt>
                <c:pt idx="2">
                  <c:v>286</c:v>
                </c:pt>
                <c:pt idx="3">
                  <c:v>262</c:v>
                </c:pt>
                <c:pt idx="4">
                  <c:v>87</c:v>
                </c:pt>
                <c:pt idx="5">
                  <c:v>82</c:v>
                </c:pt>
                <c:pt idx="6">
                  <c:v>74</c:v>
                </c:pt>
                <c:pt idx="7">
                  <c:v>67</c:v>
                </c:pt>
                <c:pt idx="8">
                  <c:v>63</c:v>
                </c:pt>
                <c:pt idx="9">
                  <c:v>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573312"/>
        <c:axId val="116409248"/>
      </c:barChart>
      <c:catAx>
        <c:axId val="58157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6409248"/>
        <c:crosses val="autoZero"/>
        <c:auto val="1"/>
        <c:lblAlgn val="ctr"/>
        <c:lblOffset val="100"/>
        <c:noMultiLvlLbl val="0"/>
      </c:catAx>
      <c:valAx>
        <c:axId val="116409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573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/>
            </a:pPr>
            <a:r>
              <a:rPr lang="ru-RU" sz="800" dirty="0"/>
              <a:t>динамика поступивших обращений и вопросов, поднятых в </a:t>
            </a:r>
            <a:r>
              <a:rPr lang="ru-RU" sz="800" dirty="0" smtClean="0"/>
              <a:t>них, </a:t>
            </a:r>
            <a:r>
              <a:rPr lang="ru-RU" sz="800" dirty="0" err="1"/>
              <a:t>шт</a:t>
            </a:r>
            <a:endParaRPr lang="ru-RU" sz="800" dirty="0"/>
          </a:p>
        </c:rich>
      </c:tx>
      <c:layout/>
      <c:overlay val="0"/>
    </c:title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43031568567741E-2"/>
          <c:y val="0.18326901197436157"/>
          <c:w val="0.60827122576528758"/>
          <c:h val="0.7344228537956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'4 кв 2021'!$AI$68</c:f>
              <c:strCache>
                <c:ptCount val="1"/>
                <c:pt idx="0">
                  <c:v>количество поступивших обращений</c:v>
                </c:pt>
              </c:strCache>
            </c:strRef>
          </c:tx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 кв 2021'!$AJ$67:$AK$67</c:f>
              <c:strCache>
                <c:ptCount val="2"/>
                <c:pt idx="0">
                  <c:v> 4 кв 2020 год</c:v>
                </c:pt>
                <c:pt idx="1">
                  <c:v>4 кв 2021 год</c:v>
                </c:pt>
              </c:strCache>
            </c:strRef>
          </c:cat>
          <c:val>
            <c:numRef>
              <c:f>'4 кв 2021'!$AJ$68:$AK$68</c:f>
              <c:numCache>
                <c:formatCode>General</c:formatCode>
                <c:ptCount val="2"/>
                <c:pt idx="0">
                  <c:v>1935</c:v>
                </c:pt>
                <c:pt idx="1">
                  <c:v>2311</c:v>
                </c:pt>
              </c:numCache>
            </c:numRef>
          </c:val>
        </c:ser>
        <c:ser>
          <c:idx val="1"/>
          <c:order val="1"/>
          <c:tx>
            <c:strRef>
              <c:f>'4 кв 2021'!$AI$69</c:f>
              <c:strCache>
                <c:ptCount val="1"/>
                <c:pt idx="0">
                  <c:v>количество вопросов, поднятых в обращениях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5107264627254314E-3"/>
                  <c:y val="-1.6776513937276093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 кв 2021'!$AJ$67:$AK$67</c:f>
              <c:strCache>
                <c:ptCount val="2"/>
                <c:pt idx="0">
                  <c:v> 4 кв 2020 год</c:v>
                </c:pt>
                <c:pt idx="1">
                  <c:v>4 кв 2021 год</c:v>
                </c:pt>
              </c:strCache>
            </c:strRef>
          </c:cat>
          <c:val>
            <c:numRef>
              <c:f>'4 кв 2021'!$AJ$69:$AK$69</c:f>
              <c:numCache>
                <c:formatCode>General</c:formatCode>
                <c:ptCount val="2"/>
                <c:pt idx="0">
                  <c:v>2023</c:v>
                </c:pt>
                <c:pt idx="1">
                  <c:v>2578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9405008"/>
        <c:axId val="652241784"/>
        <c:axId val="0"/>
      </c:bar3DChart>
      <c:catAx>
        <c:axId val="219405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52241784"/>
        <c:crosses val="autoZero"/>
        <c:auto val="1"/>
        <c:lblAlgn val="ctr"/>
        <c:lblOffset val="100"/>
        <c:noMultiLvlLbl val="0"/>
      </c:catAx>
      <c:valAx>
        <c:axId val="652241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94050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13909562674532"/>
          <c:y val="0.41417638245863042"/>
          <c:w val="0.28116524199827531"/>
          <c:h val="0.29226704766925421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0.4145</cdr:x>
      <cdr:y>0.91164</cdr:y>
    </cdr:from>
    <cdr:to>
      <cdr:x>0.41351</cdr:x>
      <cdr:y>0.91334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05149" y="3171825"/>
          <a:ext cx="352425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0.62284</cdr:x>
      <cdr:y>0.52863</cdr:y>
    </cdr:from>
    <cdr:to>
      <cdr:x>0.72651</cdr:x>
      <cdr:y>0.61987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82886" y="3105445"/>
          <a:ext cx="762811" cy="5359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19 %</a:t>
          </a:r>
        </a:p>
        <a:p xmlns:a="http://schemas.openxmlformats.org/drawingml/2006/main">
          <a:pPr>
            <a:lnSpc>
              <a:spcPts val="1200"/>
            </a:lnSpc>
          </a:pP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0.63291</cdr:x>
      <cdr:y>0.60246</cdr:y>
    </cdr:from>
    <cdr:to>
      <cdr:x>0.72773</cdr:x>
      <cdr:y>0.69488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75857" y="1949127"/>
          <a:ext cx="715785" cy="277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/>
            <a:t>27 %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0.16143</cdr:x>
      <cdr:y>0.55445</cdr:y>
    </cdr:from>
    <cdr:to>
      <cdr:x>0.2302</cdr:x>
      <cdr:y>0.62042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90111" y="2013543"/>
          <a:ext cx="590652" cy="257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0.6856</cdr:x>
      <cdr:y>0.47601</cdr:y>
    </cdr:from>
    <cdr:to>
      <cdr:x>0.74973</cdr:x>
      <cdr:y>0.54176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6030272" y="1706604"/>
          <a:ext cx="573774" cy="25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0.42143</cdr:x>
      <cdr:y>0.5589</cdr:y>
    </cdr:from>
    <cdr:to>
      <cdr:x>0.49568</cdr:x>
      <cdr:y>0.61275</cdr:y>
    </cdr:to>
    <cdr:sp macro="" textlink="">
      <cdr:nvSpPr>
        <cdr:cNvPr id="9" name="TextBox 2"/>
        <cdr:cNvSpPr txBox="1"/>
      </cdr:nvSpPr>
      <cdr:spPr>
        <a:xfrm xmlns:a="http://schemas.openxmlformats.org/drawingml/2006/main">
          <a:off x="3674760" y="2030504"/>
          <a:ext cx="662275" cy="209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0.73898</cdr:x>
      <cdr:y>0.79783</cdr:y>
    </cdr:from>
    <cdr:to>
      <cdr:x>0.83079</cdr:x>
      <cdr:y>0.8254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0.73898</cdr:x>
      <cdr:y>0.79783</cdr:y>
    </cdr:from>
    <cdr:to>
      <cdr:x>0.83079</cdr:x>
      <cdr:y>0.8254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429500" y="7232650"/>
          <a:ext cx="878416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0.6393</cdr:x>
      <cdr:y>0.89768</cdr:y>
    </cdr:from>
    <cdr:to>
      <cdr:x>0.72428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79431" y="80938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0.5642</cdr:x>
      <cdr:y>0.86881</cdr:y>
    </cdr:from>
    <cdr:to>
      <cdr:x>0.6118</cdr:x>
      <cdr:y>0.91198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608909" y="4075149"/>
          <a:ext cx="304488" cy="202478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/>
            <a:t>55%</a:t>
          </a:r>
        </a:p>
      </cdr:txBody>
    </cdr:sp>
  </cdr:relSizeAnchor>
  <cdr:relSizeAnchor xmlns:cdr="http://schemas.openxmlformats.org/drawingml/2006/chartDrawing">
    <cdr:from>
      <cdr:x>0.60584</cdr:x>
      <cdr:y>0.91045</cdr:y>
    </cdr:from>
    <cdr:to>
      <cdr:x>0.65683</cdr:x>
      <cdr:y>0.96413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75260" y="4270461"/>
          <a:ext cx="326168" cy="251790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dirty="0"/>
            <a:t>59%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0.16647</cdr:x>
      <cdr:y>0.56987</cdr:y>
    </cdr:from>
    <cdr:to>
      <cdr:x>0.20784</cdr:x>
      <cdr:y>0.64666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3507" y="2132920"/>
          <a:ext cx="438272" cy="28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21%</a:t>
          </a:r>
        </a:p>
      </cdr:txBody>
    </cdr:sp>
  </cdr:relSizeAnchor>
  <cdr:relSizeAnchor xmlns:cdr="http://schemas.openxmlformats.org/drawingml/2006/chartDrawing">
    <cdr:from>
      <cdr:x>0.41124</cdr:x>
      <cdr:y>0.69025</cdr:y>
    </cdr:from>
    <cdr:to>
      <cdr:x>0.45654</cdr:x>
      <cdr:y>0.78228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8190" y="2037834"/>
          <a:ext cx="352292" cy="2717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-69%</a:t>
          </a:r>
        </a:p>
      </cdr:txBody>
    </cdr:sp>
  </cdr:relSizeAnchor>
  <cdr:relSizeAnchor xmlns:cdr="http://schemas.openxmlformats.org/drawingml/2006/chartDrawing">
    <cdr:from>
      <cdr:x>0.6705</cdr:x>
      <cdr:y>0.42433</cdr:y>
    </cdr:from>
    <cdr:to>
      <cdr:x>0.70652</cdr:x>
      <cdr:y>0.51461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14414" y="1252772"/>
          <a:ext cx="280123" cy="266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37 %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0.83472</cdr:x>
      <cdr:y>0.75844</cdr:y>
    </cdr:from>
    <cdr:to>
      <cdr:x>0.88538</cdr:x>
      <cdr:y>0.80769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619185" y="3554186"/>
          <a:ext cx="467540" cy="2313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0.59865</cdr:x>
      <cdr:y>0.73831</cdr:y>
    </cdr:from>
    <cdr:to>
      <cdr:x>0.65124</cdr:x>
      <cdr:y>0.80187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056606" y="3458931"/>
          <a:ext cx="703473" cy="299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0.22604</cdr:x>
      <cdr:y>0.45953</cdr:y>
    </cdr:from>
    <cdr:to>
      <cdr:x>0.29892</cdr:x>
      <cdr:y>0.49614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27785" y="2447925"/>
          <a:ext cx="42862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0.25315</cdr:x>
      <cdr:y>0.7389</cdr:y>
    </cdr:from>
    <cdr:to>
      <cdr:x>0.32952</cdr:x>
      <cdr:y>0.80053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24744" y="3727484"/>
          <a:ext cx="699807" cy="2965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29 %</a:t>
          </a:r>
        </a:p>
      </cdr:txBody>
    </cdr:sp>
  </cdr:relSizeAnchor>
  <cdr:relSizeAnchor xmlns:cdr="http://schemas.openxmlformats.org/drawingml/2006/chartDrawing">
    <cdr:from>
      <cdr:x>0.56421</cdr:x>
      <cdr:y>0.82822</cdr:y>
    </cdr:from>
    <cdr:to>
      <cdr:x>0.68107</cdr:x>
      <cdr:y>0.86521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290543" y="4226190"/>
          <a:ext cx="1094013" cy="180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/>
            <a:t>-25 %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0.18943</cdr:x>
      <cdr:y>0.35355</cdr:y>
    </cdr:from>
    <cdr:to>
      <cdr:x>0.25979</cdr:x>
      <cdr:y>0.43071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06286" y="1600200"/>
          <a:ext cx="489857" cy="3537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0.48465</cdr:x>
      <cdr:y>0.43969</cdr:y>
    </cdr:from>
    <cdr:to>
      <cdr:x>0.54394</cdr:x>
      <cdr:y>0.50187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347357" y="1994807"/>
          <a:ext cx="408214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0.49372</cdr:x>
      <cdr:y>0.46999</cdr:y>
    </cdr:from>
    <cdr:to>
      <cdr:x>0.5578</cdr:x>
      <cdr:y>0.57255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48570" y="1009218"/>
          <a:ext cx="382695" cy="2202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b="1" baseline="0" dirty="0"/>
            <a:t>27</a:t>
          </a:r>
          <a:r>
            <a:rPr lang="ru-RU" sz="800" b="1" dirty="0"/>
            <a:t>%</a:t>
          </a:r>
        </a:p>
      </cdr:txBody>
    </cdr:sp>
  </cdr:relSizeAnchor>
  <cdr:relSizeAnchor xmlns:cdr="http://schemas.openxmlformats.org/drawingml/2006/chartDrawing">
    <cdr:from>
      <cdr:x>0.40738</cdr:x>
      <cdr:y>0.48115</cdr:y>
    </cdr:from>
    <cdr:to>
      <cdr:x>0.48248</cdr:x>
      <cdr:y>0.57255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432934" y="1033182"/>
          <a:ext cx="448509" cy="196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800" dirty="0"/>
            <a:t>19</a:t>
          </a:r>
          <a:r>
            <a:rPr lang="ru-RU" sz="800" b="1" dirty="0"/>
            <a:t>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FE334-2935-4EB8-A738-CA9D6F2654A5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BA242-4CCE-4995-BCFF-D6BF98A31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40CFF-9829-4C94-8E1F-04E16B7D275B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03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CEC3E-75D9-4461-8B85-9046532E6ED5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28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DA0AF-60D0-4C70-89B8-A76950C240B0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7638-6B1E-432A-9C1F-F6A584E65E62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1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4EE08-2BB3-4560-830E-CCEC9F7E2155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97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AE0A1-C3A1-4AE6-B6E2-1C37A2701E1A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3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264CF-15FA-4DDB-93B5-B6389A1D1240}" type="datetime1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33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8C5C-380A-4BB8-873B-B79FBB3321EF}" type="datetime1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64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91DDC-F69B-42DD-B6D2-CCBD42A5091F}" type="datetime1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3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AE5FA-1DC3-40A1-8BF7-528008A8C1BF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3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C6F2-58EB-4E34-AD4C-A9FBC5D23CCC}" type="datetime1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1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6FB47-3078-405B-8B73-C848EF68BC57}" type="datetime1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BEAB2-9754-4027-940D-FC3EE3F14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3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4945" y="2132856"/>
            <a:ext cx="8424936" cy="18158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работе с обращениями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организаций и общественных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объединений,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поступивших 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Администрацию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города Твери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4 квартале 2021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>
          <a:xfrm>
            <a:off x="971600" y="5733256"/>
            <a:ext cx="7704856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888247" y="548678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548679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поступивших обращений и вопросов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363825"/>
              </p:ext>
            </p:extLst>
          </p:nvPr>
        </p:nvGraphicFramePr>
        <p:xfrm>
          <a:off x="323529" y="1654330"/>
          <a:ext cx="4248471" cy="401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551405"/>
              </p:ext>
            </p:extLst>
          </p:nvPr>
        </p:nvGraphicFramePr>
        <p:xfrm>
          <a:off x="4734654" y="1654330"/>
          <a:ext cx="4178325" cy="3660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8480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3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971600" y="472713"/>
            <a:ext cx="7704856" cy="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331640" y="532714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количества вопросов в разрезе тематических разделов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433945"/>
              </p:ext>
            </p:extLst>
          </p:nvPr>
        </p:nvGraphicFramePr>
        <p:xfrm>
          <a:off x="1691680" y="1063481"/>
          <a:ext cx="6048673" cy="2349995"/>
        </p:xfrm>
        <a:graphic>
          <a:graphicData uri="http://schemas.openxmlformats.org/drawingml/2006/table">
            <a:tbl>
              <a:tblPr/>
              <a:tblGrid>
                <a:gridCol w="2231557"/>
                <a:gridCol w="954279"/>
                <a:gridCol w="954279"/>
                <a:gridCol w="954279"/>
                <a:gridCol w="954279"/>
              </a:tblGrid>
              <a:tr h="44463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Раздел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количество и соотношение в % от общего количества обращений данного вида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4кв 2020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4кв 2021 года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7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Государство, общество, политика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Социальная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6,0%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Экономика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55,0%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1523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59,1%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Оборона, безопасность, законность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3,9%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9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Жилищно-коммунальная сфера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451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22,3%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24,7%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37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2578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14995"/>
              </p:ext>
            </p:extLst>
          </p:nvPr>
        </p:nvGraphicFramePr>
        <p:xfrm>
          <a:off x="323528" y="3513313"/>
          <a:ext cx="856895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800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обращений граждан по разделам</a:t>
            </a:r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Общероссийского классификатора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40165"/>
              </p:ext>
            </p:extLst>
          </p:nvPr>
        </p:nvGraphicFramePr>
        <p:xfrm>
          <a:off x="1170715" y="1330444"/>
          <a:ext cx="6780237" cy="4741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67759" y="710972"/>
            <a:ext cx="7076473" cy="467504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в процентах от общего количества обращений граждан за отчетный период (структура обращений)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152715"/>
              </p:ext>
            </p:extLst>
          </p:nvPr>
        </p:nvGraphicFramePr>
        <p:xfrm>
          <a:off x="1450692" y="1239605"/>
          <a:ext cx="6396507" cy="469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276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9465" y="591679"/>
            <a:ext cx="7076473" cy="461057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по каналам поступления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604229"/>
              </p:ext>
            </p:extLst>
          </p:nvPr>
        </p:nvGraphicFramePr>
        <p:xfrm>
          <a:off x="869754" y="1895222"/>
          <a:ext cx="7776864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144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259632" y="771774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коллективных и повторных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8417198"/>
              </p:ext>
            </p:extLst>
          </p:nvPr>
        </p:nvGraphicFramePr>
        <p:xfrm>
          <a:off x="711349" y="1761375"/>
          <a:ext cx="7721302" cy="4203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364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8790" y="613676"/>
            <a:ext cx="7076473" cy="360040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Актуальные </a:t>
            </a:r>
            <a:r>
              <a:rPr lang="ru-RU" sz="2000" dirty="0" smtClean="0"/>
              <a:t>темы 4 квартала 2021 года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43" y="152635"/>
            <a:ext cx="646604" cy="79208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6381328"/>
            <a:ext cx="865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152635"/>
            <a:ext cx="9144000" cy="3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 smtClean="0">
                <a:solidFill>
                  <a:srgbClr val="A88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ТВЕРИ</a:t>
            </a:r>
            <a:endParaRPr lang="ru-RU" sz="1800" b="1" dirty="0">
              <a:solidFill>
                <a:srgbClr val="A8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914668"/>
              </p:ext>
            </p:extLst>
          </p:nvPr>
        </p:nvGraphicFramePr>
        <p:xfrm>
          <a:off x="1300162" y="1597818"/>
          <a:ext cx="6543675" cy="399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4237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BEAB2-9754-4027-940D-FC3EE3F14A14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61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568"/>
            <a:ext cx="91440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179290" y="559003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6309320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158265" y="634753"/>
            <a:ext cx="7488832" cy="274042"/>
          </a:xfr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поступивших обращений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3385"/>
              </p:ext>
            </p:extLst>
          </p:nvPr>
        </p:nvGraphicFramePr>
        <p:xfrm>
          <a:off x="565213" y="991750"/>
          <a:ext cx="8229598" cy="2845750"/>
        </p:xfrm>
        <a:graphic>
          <a:graphicData uri="http://schemas.openxmlformats.org/drawingml/2006/table">
            <a:tbl>
              <a:tblPr/>
              <a:tblGrid>
                <a:gridCol w="1185062"/>
                <a:gridCol w="724204"/>
                <a:gridCol w="801014"/>
                <a:gridCol w="715975"/>
                <a:gridCol w="724204"/>
                <a:gridCol w="724204"/>
                <a:gridCol w="614477"/>
                <a:gridCol w="592532"/>
                <a:gridCol w="781812"/>
                <a:gridCol w="650139"/>
                <a:gridCol w="715975"/>
              </a:tblGrid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501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поступивших обращений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1992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2315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1935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1857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2607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2559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2311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1074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13%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96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8260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9334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6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2020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1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2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3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4 кв 2021 года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 2021 к 2020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Arial Cyr" panose="020B0604020202020204" pitchFamily="34" charset="0"/>
                        </a:rPr>
                        <a:t>динамика, 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AF2F"/>
                    </a:solidFill>
                  </a:tcPr>
                </a:tc>
              </a:tr>
              <a:tr h="482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вопросов, поднятых в обращениях 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2166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2126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2389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2132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3278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2958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2578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2242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26%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131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итого  год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8704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10946</a:t>
                      </a:r>
                    </a:p>
                  </a:txBody>
                  <a:tcPr marL="8241" marR="8241" marT="82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331808"/>
              </p:ext>
            </p:extLst>
          </p:nvPr>
        </p:nvGraphicFramePr>
        <p:xfrm>
          <a:off x="1693937" y="4023266"/>
          <a:ext cx="5972150" cy="214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603854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14993</TotalTime>
  <Words>386</Words>
  <Application>Microsoft Office PowerPoint</Application>
  <PresentationFormat>Экран (4:3)</PresentationFormat>
  <Paragraphs>140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Cyr</vt:lpstr>
      <vt:lpstr>Calibri</vt:lpstr>
      <vt:lpstr>Times New Roman</vt:lpstr>
      <vt:lpstr>Тема Office</vt:lpstr>
      <vt:lpstr>Презентация PowerPoint</vt:lpstr>
      <vt:lpstr>Количество поступивших обращений и вопросов</vt:lpstr>
      <vt:lpstr>Динамика количества вопросов в разрезе тематических разделов</vt:lpstr>
      <vt:lpstr>Распределение обращений граждан по разделам Общероссийского классификатора</vt:lpstr>
      <vt:lpstr>Распределение в процентах от общего количества обращений граждан за отчетный период (структура обращений)</vt:lpstr>
      <vt:lpstr>Количество обращений по каналам поступления</vt:lpstr>
      <vt:lpstr>Количество коллективных и повторных обращений</vt:lpstr>
      <vt:lpstr>Актуальные темы 4 квартала 2021 года</vt:lpstr>
      <vt:lpstr>Динамика поступивших обращений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ГОРОДА ТВЕРИ</dc:title>
  <dc:creator>user</dc:creator>
  <cp:lastModifiedBy>Масленникова Елена Васильевна</cp:lastModifiedBy>
  <cp:revision>347</cp:revision>
  <cp:lastPrinted>2019-11-29T14:10:55Z</cp:lastPrinted>
  <dcterms:created xsi:type="dcterms:W3CDTF">2017-03-22T12:13:20Z</dcterms:created>
  <dcterms:modified xsi:type="dcterms:W3CDTF">2022-02-25T08:13:02Z</dcterms:modified>
</cp:coreProperties>
</file>