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количество вопросов, поднятых в обращениях в 3 квартале, шт</a:t>
            </a:r>
          </a:p>
        </c:rich>
      </c:tx>
      <c:layout>
        <c:manualLayout>
          <c:xMode val="edge"/>
          <c:yMode val="edge"/>
          <c:x val="0.12699585705638033"/>
          <c:y val="1.0214744550381129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823285448097608E-2"/>
          <c:y val="0.24193586283300988"/>
          <c:w val="0.92017671455190242"/>
          <c:h val="0.660688252147702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таблицы!$A$77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4.1916167664670656E-2"/>
                  <c:y val="-7.407407407407407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7904191616766539E-2"/>
                  <c:y val="-8.7962962962963007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912175648702596E-2"/>
                  <c:y val="-6.0185185185185182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таблицы!$B$76:$C$76</c:f>
              <c:strCache>
                <c:ptCount val="2"/>
                <c:pt idx="0">
                  <c:v>3 квартал 2023 года</c:v>
                </c:pt>
                <c:pt idx="1">
                  <c:v>3 квартал 2024 года</c:v>
                </c:pt>
              </c:strCache>
            </c:strRef>
          </c:cat>
          <c:val>
            <c:numRef>
              <c:f>таблицы!$B$77:$C$77</c:f>
              <c:numCache>
                <c:formatCode>General</c:formatCode>
                <c:ptCount val="2"/>
                <c:pt idx="0">
                  <c:v>2942</c:v>
                </c:pt>
                <c:pt idx="1">
                  <c:v>3140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713342976"/>
        <c:axId val="-1713345696"/>
        <c:axId val="0"/>
      </c:bar3DChart>
      <c:catAx>
        <c:axId val="-1713342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713345696"/>
        <c:crosses val="autoZero"/>
        <c:auto val="1"/>
        <c:lblAlgn val="ctr"/>
        <c:lblOffset val="100"/>
        <c:noMultiLvlLbl val="0"/>
      </c:catAx>
      <c:valAx>
        <c:axId val="-1713345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7133429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/>
              <a:t>динамика поступивших обращений и вопросов, поднятых в них по годам, шт</a:t>
            </a:r>
          </a:p>
        </c:rich>
      </c:tx>
      <c:layout>
        <c:manualLayout>
          <c:xMode val="edge"/>
          <c:yMode val="edge"/>
          <c:x val="9.6282689165612792E-2"/>
          <c:y val="1.635801853882188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таблицы!$AD$68</c:f>
              <c:strCache>
                <c:ptCount val="1"/>
                <c:pt idx="0">
                  <c:v>количество поступивших обращений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616029620780091E-3"/>
                  <c:y val="-5.1890341617140713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7258113825576732E-17"/>
                  <c:y val="7.4179660540305645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таблицы!$AE$67:$AF$67</c:f>
              <c:strCache>
                <c:ptCount val="2"/>
                <c:pt idx="0">
                  <c:v>9мес 2023</c:v>
                </c:pt>
                <c:pt idx="1">
                  <c:v>9мес 2024</c:v>
                </c:pt>
              </c:strCache>
            </c:strRef>
          </c:cat>
          <c:val>
            <c:numRef>
              <c:f>таблицы!$AE$68:$AF$68</c:f>
              <c:numCache>
                <c:formatCode>General</c:formatCode>
                <c:ptCount val="2"/>
                <c:pt idx="0">
                  <c:v>7479</c:v>
                </c:pt>
                <c:pt idx="1">
                  <c:v>8407</c:v>
                </c:pt>
              </c:numCache>
            </c:numRef>
          </c:val>
        </c:ser>
        <c:ser>
          <c:idx val="1"/>
          <c:order val="1"/>
          <c:tx>
            <c:strRef>
              <c:f>таблицы!$AD$69</c:f>
              <c:strCache>
                <c:ptCount val="1"/>
                <c:pt idx="0">
                  <c:v>количество вопросов, поднятых в обращениях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5107264627254314E-3"/>
                  <c:y val="-1.6776513937276093E-2"/>
                </c:manualLayout>
              </c:layout>
              <c:spPr/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616029620780091E-3"/>
                  <c:y val="5.978380455468028E-3"/>
                </c:manualLayout>
              </c:layout>
              <c:spPr/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таблицы!$AE$67:$AF$67</c:f>
              <c:strCache>
                <c:ptCount val="2"/>
                <c:pt idx="0">
                  <c:v>9мес 2023</c:v>
                </c:pt>
                <c:pt idx="1">
                  <c:v>9мес 2024</c:v>
                </c:pt>
              </c:strCache>
            </c:strRef>
          </c:cat>
          <c:val>
            <c:numRef>
              <c:f>таблицы!$AE$69:$AF$69</c:f>
              <c:numCache>
                <c:formatCode>General</c:formatCode>
                <c:ptCount val="2"/>
                <c:pt idx="0">
                  <c:v>8963</c:v>
                </c:pt>
                <c:pt idx="1">
                  <c:v>9029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877131984"/>
        <c:axId val="-1877134704"/>
      </c:barChart>
      <c:catAx>
        <c:axId val="-1877131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877134704"/>
        <c:crosses val="autoZero"/>
        <c:auto val="1"/>
        <c:lblAlgn val="ctr"/>
        <c:lblOffset val="100"/>
        <c:noMultiLvlLbl val="0"/>
      </c:catAx>
      <c:valAx>
        <c:axId val="-1877134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877131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348038265439561"/>
          <c:y val="0.42784057056159119"/>
          <c:w val="0.2552048813359058"/>
          <c:h val="0.34182841068917014"/>
        </c:manualLayout>
      </c:layout>
      <c:overlay val="0"/>
      <c:txPr>
        <a:bodyPr/>
        <a:lstStyle/>
        <a:p>
          <a:pPr>
            <a:defRPr sz="85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количество поступивших обращений в 3 квартале, шт
</a:t>
            </a:r>
          </a:p>
        </c:rich>
      </c:tx>
      <c:layout>
        <c:manualLayout>
          <c:xMode val="edge"/>
          <c:yMode val="edge"/>
          <c:x val="0.12981801577591645"/>
          <c:y val="1.8165150739805323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215157411529912E-2"/>
          <c:y val="0.26168051563349337"/>
          <c:w val="0.91997308372167763"/>
          <c:h val="0.582945496935498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таблицы!$A$50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3.548087739032621E-2"/>
                  <c:y val="-6.1762034514078114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98058278429482E-2"/>
                  <c:y val="-7.2661217075386017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61347688681772E-2"/>
                  <c:y val="-5.8128973660308808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таблицы!$B$49:$C$49</c:f>
              <c:strCache>
                <c:ptCount val="2"/>
                <c:pt idx="0">
                  <c:v>3 квартал 2023 года</c:v>
                </c:pt>
                <c:pt idx="1">
                  <c:v>3 квартал 2024 года</c:v>
                </c:pt>
              </c:strCache>
            </c:strRef>
          </c:cat>
          <c:val>
            <c:numRef>
              <c:f>таблицы!$B$50:$C$50</c:f>
              <c:numCache>
                <c:formatCode>General</c:formatCode>
                <c:ptCount val="2"/>
                <c:pt idx="0">
                  <c:v>2678</c:v>
                </c:pt>
                <c:pt idx="1">
                  <c:v>2883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709841184"/>
        <c:axId val="-1709840096"/>
        <c:axId val="0"/>
      </c:bar3DChart>
      <c:catAx>
        <c:axId val="-170984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709840096"/>
        <c:crosses val="autoZero"/>
        <c:auto val="1"/>
        <c:lblAlgn val="ctr"/>
        <c:lblOffset val="100"/>
        <c:noMultiLvlLbl val="0"/>
      </c:catAx>
      <c:valAx>
        <c:axId val="-17098400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7098411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0853969795920397E-2"/>
          <c:y val="0.14548373275761337"/>
          <c:w val="0.71743723824469174"/>
          <c:h val="0.59718641771185943"/>
        </c:manualLayout>
      </c:layout>
      <c:bar3DChart>
        <c:barDir val="col"/>
        <c:grouping val="clustered"/>
        <c:varyColors val="0"/>
        <c:ser>
          <c:idx val="0"/>
          <c:order val="0"/>
          <c:tx>
            <c:v>3 квартал 2023 года</c:v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</c:v>
                </c:pt>
                <c:pt idx="4">
                  <c:v>ЖКХ</c:v>
                </c:pt>
              </c:strCache>
            </c:strRef>
          </c:cat>
          <c:val>
            <c:numRef>
              <c:f>таблицы!$H$35:$H$39</c:f>
              <c:numCache>
                <c:formatCode>General</c:formatCode>
                <c:ptCount val="5"/>
                <c:pt idx="0">
                  <c:v>227</c:v>
                </c:pt>
                <c:pt idx="1">
                  <c:v>212</c:v>
                </c:pt>
                <c:pt idx="2">
                  <c:v>1502</c:v>
                </c:pt>
                <c:pt idx="3">
                  <c:v>177</c:v>
                </c:pt>
                <c:pt idx="4">
                  <c:v>824</c:v>
                </c:pt>
              </c:numCache>
            </c:numRef>
          </c:val>
        </c:ser>
        <c:ser>
          <c:idx val="1"/>
          <c:order val="1"/>
          <c:tx>
            <c:v>3 квартал 2024 года</c:v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dLbl>
              <c:idx val="1"/>
              <c:layout>
                <c:manualLayout>
                  <c:x val="9.4222233301371958E-3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191112662192075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191112662191936E-2"/>
                  <c:y val="-8.4875562720133283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</c:v>
                </c:pt>
                <c:pt idx="4">
                  <c:v>ЖКХ</c:v>
                </c:pt>
              </c:strCache>
            </c:strRef>
          </c:cat>
          <c:val>
            <c:numRef>
              <c:f>таблицы!$I$35:$I$39</c:f>
              <c:numCache>
                <c:formatCode>General</c:formatCode>
                <c:ptCount val="5"/>
                <c:pt idx="0">
                  <c:v>263</c:v>
                </c:pt>
                <c:pt idx="1">
                  <c:v>150</c:v>
                </c:pt>
                <c:pt idx="2">
                  <c:v>1574</c:v>
                </c:pt>
                <c:pt idx="3">
                  <c:v>146</c:v>
                </c:pt>
                <c:pt idx="4">
                  <c:v>1007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709840640"/>
        <c:axId val="-1709841728"/>
        <c:axId val="0"/>
      </c:bar3DChart>
      <c:catAx>
        <c:axId val="-170984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2700000" vert="horz"/>
          <a:lstStyle/>
          <a:p>
            <a:pPr>
              <a:defRPr sz="8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709841728"/>
        <c:crosses val="autoZero"/>
        <c:auto val="1"/>
        <c:lblAlgn val="ctr"/>
        <c:lblOffset val="100"/>
        <c:noMultiLvlLbl val="0"/>
      </c:catAx>
      <c:valAx>
        <c:axId val="-170984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7098406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 b="1"/>
              <a:t>количество вопросов в обращениях по сферам, шт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5669810789361996"/>
          <c:y val="5.4316629961484703E-2"/>
          <c:w val="0.5382071417855635"/>
          <c:h val="0.81764905823553669"/>
        </c:manualLayout>
      </c:layout>
      <c:radarChart>
        <c:radarStyle val="marker"/>
        <c:varyColors val="0"/>
        <c:ser>
          <c:idx val="0"/>
          <c:order val="0"/>
          <c:tx>
            <c:strRef>
              <c:f>таблицы!$H$34</c:f>
              <c:strCache>
                <c:ptCount val="1"/>
                <c:pt idx="0">
                  <c:v>3 кв 2023 года</c:v>
                </c:pt>
              </c:strCache>
            </c:strRef>
          </c:tx>
          <c:spPr>
            <a:ln w="57150">
              <a:solidFill>
                <a:srgbClr val="00B05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B050"/>
              </a:solidFill>
              <a:ln w="57150">
                <a:solidFill>
                  <a:srgbClr val="00B05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1.4536509129442806E-3"/>
                  <c:y val="-5.1341229910952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77060753866649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1704605324201522E-2"/>
                  <c:y val="-6.698022893519665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1773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592843253442433E-2"/>
                  <c:y val="-3.2255477662519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3938311175839911E-3"/>
                  <c:y val="3.1811165706851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</c:v>
                </c:pt>
                <c:pt idx="4">
                  <c:v>ЖКХ</c:v>
                </c:pt>
              </c:strCache>
            </c:strRef>
          </c:cat>
          <c:val>
            <c:numRef>
              <c:f>таблицы!$H$35:$H$39</c:f>
              <c:numCache>
                <c:formatCode>General</c:formatCode>
                <c:ptCount val="5"/>
                <c:pt idx="0">
                  <c:v>227</c:v>
                </c:pt>
                <c:pt idx="1">
                  <c:v>212</c:v>
                </c:pt>
                <c:pt idx="2">
                  <c:v>1502</c:v>
                </c:pt>
                <c:pt idx="3">
                  <c:v>177</c:v>
                </c:pt>
                <c:pt idx="4">
                  <c:v>824</c:v>
                </c:pt>
              </c:numCache>
            </c:numRef>
          </c:val>
        </c:ser>
        <c:ser>
          <c:idx val="1"/>
          <c:order val="1"/>
          <c:tx>
            <c:strRef>
              <c:f>таблицы!$I$34</c:f>
              <c:strCache>
                <c:ptCount val="1"/>
                <c:pt idx="0">
                  <c:v>3 кв 2024 года</c:v>
                </c:pt>
              </c:strCache>
            </c:strRef>
          </c:tx>
          <c:spPr>
            <a:ln w="28575">
              <a:solidFill>
                <a:srgbClr val="FFC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C000"/>
              </a:solidFill>
              <a:ln w="28575">
                <a:solidFill>
                  <a:srgbClr val="FFC000"/>
                </a:solidFill>
                <a:prstDash val="solid"/>
              </a:ln>
            </c:spPr>
          </c:marker>
          <c:dPt>
            <c:idx val="2"/>
            <c:bubble3D val="0"/>
          </c:dPt>
          <c:dLbls>
            <c:dLbl>
              <c:idx val="0"/>
              <c:layout>
                <c:manualLayout>
                  <c:x val="2.9155874843807814E-3"/>
                  <c:y val="-0.105639834287159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606609759250305E-2"/>
                  <c:y val="4.2768176007275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4211246840534985E-3"/>
                  <c:y val="-8.954973612524784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1709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665357627387967E-2"/>
                  <c:y val="1.3545486560836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3984761615557828E-3"/>
                  <c:y val="-1.3620019079768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</c:v>
                </c:pt>
                <c:pt idx="4">
                  <c:v>ЖКХ</c:v>
                </c:pt>
              </c:strCache>
            </c:strRef>
          </c:cat>
          <c:val>
            <c:numRef>
              <c:f>таблицы!$I$35:$I$39</c:f>
              <c:numCache>
                <c:formatCode>General</c:formatCode>
                <c:ptCount val="5"/>
                <c:pt idx="0">
                  <c:v>263</c:v>
                </c:pt>
                <c:pt idx="1">
                  <c:v>150</c:v>
                </c:pt>
                <c:pt idx="2">
                  <c:v>1574</c:v>
                </c:pt>
                <c:pt idx="3">
                  <c:v>146</c:v>
                </c:pt>
                <c:pt idx="4">
                  <c:v>1007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17903280"/>
        <c:axId val="-1717908720"/>
      </c:radarChart>
      <c:catAx>
        <c:axId val="-1717903280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-1717908720"/>
        <c:crosses val="autoZero"/>
        <c:auto val="0"/>
        <c:lblAlgn val="ctr"/>
        <c:lblOffset val="100"/>
        <c:noMultiLvlLbl val="0"/>
      </c:catAx>
      <c:valAx>
        <c:axId val="-171790872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-17179032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38603240427373"/>
          <c:y val="0.50666351706036739"/>
          <c:w val="0.17295451235080928"/>
          <c:h val="0.1536239370078740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b="1" dirty="0"/>
              <a:t>количество вопросов по сферам, в %</a:t>
            </a:r>
          </a:p>
        </c:rich>
      </c:tx>
      <c:layout>
        <c:manualLayout>
          <c:xMode val="edge"/>
          <c:yMode val="edge"/>
          <c:x val="0"/>
          <c:y val="0.1212642273115446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263801539043354"/>
          <c:y val="0.12230535151688486"/>
          <c:w val="0.71981500537633769"/>
          <c:h val="0.69080377496468381"/>
        </c:manualLayout>
      </c:layout>
      <c:radarChart>
        <c:radarStyle val="marker"/>
        <c:varyColors val="0"/>
        <c:ser>
          <c:idx val="1"/>
          <c:order val="0"/>
          <c:tx>
            <c:strRef>
              <c:f>таблицы!$L$32</c:f>
              <c:strCache>
                <c:ptCount val="1"/>
                <c:pt idx="0">
                  <c:v>3 кв 2023 года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B050"/>
              </a:solidFill>
              <a:ln w="28575">
                <a:solidFill>
                  <a:srgbClr val="00B05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3.5495503793489505E-3"/>
                  <c:y val="2.0524616877436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5570910836671037E-2"/>
                  <c:y val="-1.3120156131333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646657212065571E-4"/>
                  <c:y val="-1.9952860554409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4909870522052707E-2"/>
                  <c:y val="-1.3013029950486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  <c:txPr>
              <a:bodyPr/>
              <a:lstStyle/>
              <a:p>
                <a:pPr>
                  <a:defRPr sz="11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таблицы!$L$35:$L$39</c:f>
              <c:numCache>
                <c:formatCode>0%</c:formatCode>
                <c:ptCount val="5"/>
                <c:pt idx="0">
                  <c:v>7.7158395649218225E-2</c:v>
                </c:pt>
                <c:pt idx="1">
                  <c:v>7.2059823249490146E-2</c:v>
                </c:pt>
                <c:pt idx="2">
                  <c:v>0.51053704962610469</c:v>
                </c:pt>
                <c:pt idx="3">
                  <c:v>6.0163154316791298E-2</c:v>
                </c:pt>
                <c:pt idx="4">
                  <c:v>0.28008157715839566</c:v>
                </c:pt>
              </c:numCache>
            </c:numRef>
          </c:val>
        </c:ser>
        <c:ser>
          <c:idx val="2"/>
          <c:order val="1"/>
          <c:tx>
            <c:strRef>
              <c:f>таблицы!$M$32</c:f>
              <c:strCache>
                <c:ptCount val="1"/>
                <c:pt idx="0">
                  <c:v>3 кв 2024 года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4.0447443164538542E-2"/>
                  <c:y val="2.7747262356754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803199516685336E-3"/>
                  <c:y val="3.5670641464448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1684573661657772E-2"/>
                  <c:y val="-4.2365635595488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6136590137366205E-2"/>
                  <c:y val="6.39529867916959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153158154945693E-2"/>
                  <c:y val="4.4669421133997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таблицы!$M$35:$M$39</c:f>
              <c:numCache>
                <c:formatCode>0%</c:formatCode>
                <c:ptCount val="5"/>
                <c:pt idx="0">
                  <c:v>8.3757961783439486E-2</c:v>
                </c:pt>
                <c:pt idx="1">
                  <c:v>4.7770700636942678E-2</c:v>
                </c:pt>
                <c:pt idx="2">
                  <c:v>0.50127388535031847</c:v>
                </c:pt>
                <c:pt idx="3">
                  <c:v>4.64968152866242E-2</c:v>
                </c:pt>
                <c:pt idx="4">
                  <c:v>0.32070063694267514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17915792"/>
        <c:axId val="-1717904912"/>
      </c:radarChart>
      <c:catAx>
        <c:axId val="-171791579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-1717904912"/>
        <c:crosses val="autoZero"/>
        <c:auto val="0"/>
        <c:lblAlgn val="ctr"/>
        <c:lblOffset val="100"/>
        <c:noMultiLvlLbl val="0"/>
      </c:catAx>
      <c:valAx>
        <c:axId val="-1717904912"/>
        <c:scaling>
          <c:orientation val="minMax"/>
          <c:max val="0.5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-1717915792"/>
        <c:crosses val="autoZero"/>
        <c:crossBetween val="between"/>
        <c:majorUnit val="0.2"/>
        <c:minorUnit val="0.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059537707214567"/>
          <c:y val="0.46048650549263209"/>
          <c:w val="0.19105961553428283"/>
          <c:h val="0.13315262520466403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количество обращений по каналу поступления в 3 квартале, шт</a:t>
            </a:r>
          </a:p>
        </c:rich>
      </c:tx>
      <c:layout>
        <c:manualLayout>
          <c:xMode val="edge"/>
          <c:yMode val="edge"/>
          <c:x val="0.16972058803530388"/>
          <c:y val="2.264121094452234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8480950364121587E-2"/>
          <c:y val="0.11364530374289909"/>
          <c:w val="0.8268690421867062"/>
          <c:h val="0.83529828551539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таблицы!$U$4</c:f>
              <c:strCache>
                <c:ptCount val="1"/>
                <c:pt idx="0">
                  <c:v>3 квартал 2023 года</c:v>
                </c:pt>
              </c:strCache>
            </c:strRef>
          </c:tx>
          <c:spPr>
            <a:solidFill>
              <a:srgbClr val="008A3E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таблицы!$S$5:$T$7</c:f>
              <c:strCache>
                <c:ptCount val="3"/>
                <c:pt idx="0">
                  <c:v>письменные</c:v>
                </c:pt>
                <c:pt idx="1">
                  <c:v>на личном приеме</c:v>
                </c:pt>
                <c:pt idx="2">
                  <c:v>по горячей линии</c:v>
                </c:pt>
              </c:strCache>
            </c:strRef>
          </c:cat>
          <c:val>
            <c:numRef>
              <c:f>таблицы!$U$5:$U$7</c:f>
              <c:numCache>
                <c:formatCode>General</c:formatCode>
                <c:ptCount val="3"/>
                <c:pt idx="0">
                  <c:v>2607</c:v>
                </c:pt>
                <c:pt idx="1">
                  <c:v>39</c:v>
                </c:pt>
                <c:pt idx="2">
                  <c:v>32</c:v>
                </c:pt>
              </c:numCache>
            </c:numRef>
          </c:val>
        </c:ser>
        <c:ser>
          <c:idx val="1"/>
          <c:order val="1"/>
          <c:tx>
            <c:strRef>
              <c:f>таблицы!$V$4</c:f>
              <c:strCache>
                <c:ptCount val="1"/>
                <c:pt idx="0">
                  <c:v>3 квартал 2024 года</c:v>
                </c:pt>
              </c:strCache>
            </c:strRef>
          </c:tx>
          <c:spPr>
            <a:solidFill>
              <a:srgbClr val="FBAC1D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таблицы!$S$5:$T$7</c:f>
              <c:strCache>
                <c:ptCount val="3"/>
                <c:pt idx="0">
                  <c:v>письменные</c:v>
                </c:pt>
                <c:pt idx="1">
                  <c:v>на личном приеме</c:v>
                </c:pt>
                <c:pt idx="2">
                  <c:v>по горячей линии</c:v>
                </c:pt>
              </c:strCache>
            </c:strRef>
          </c:cat>
          <c:val>
            <c:numRef>
              <c:f>таблицы!$V$5:$V$7</c:f>
              <c:numCache>
                <c:formatCode>General</c:formatCode>
                <c:ptCount val="3"/>
                <c:pt idx="0">
                  <c:v>2811</c:v>
                </c:pt>
                <c:pt idx="1">
                  <c:v>40</c:v>
                </c:pt>
                <c:pt idx="2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19228032"/>
        <c:axId val="-1719225856"/>
      </c:barChart>
      <c:catAx>
        <c:axId val="-171922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719225856"/>
        <c:crosses val="autoZero"/>
        <c:auto val="1"/>
        <c:lblAlgn val="ctr"/>
        <c:lblOffset val="100"/>
        <c:noMultiLvlLbl val="0"/>
      </c:catAx>
      <c:valAx>
        <c:axId val="-1719225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719228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413071682101907"/>
          <c:y val="0.29176839196470306"/>
          <c:w val="0.16841037357376965"/>
          <c:h val="0.20621168929226313"/>
        </c:manualLayout>
      </c:layout>
      <c:overlay val="0"/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количество повторных и коллективных обращений в 3 квартале, шт</a:t>
            </a:r>
          </a:p>
        </c:rich>
      </c:tx>
      <c:layout>
        <c:manualLayout>
          <c:xMode val="edge"/>
          <c:yMode val="edge"/>
          <c:x val="0.18806542474873567"/>
          <c:y val="1.62838938812945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764297604496631"/>
          <c:y val="0.15471490310239741"/>
          <c:w val="0.64367901985785014"/>
          <c:h val="0.72476804932078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таблицы!$J$14</c:f>
              <c:strCache>
                <c:ptCount val="1"/>
                <c:pt idx="0">
                  <c:v>3 квартал 2023 года</c:v>
                </c:pt>
              </c:strCache>
            </c:strRef>
          </c:tx>
          <c:spPr>
            <a:solidFill>
              <a:srgbClr val="008A3E"/>
            </a:solidFill>
            <a:ln>
              <a:solidFill>
                <a:srgbClr val="00B050"/>
              </a:solidFill>
            </a:ln>
          </c:spPr>
          <c:invertIfNegative val="0"/>
          <c:dLbls>
            <c:dLbl>
              <c:idx val="0"/>
              <c:layout>
                <c:manualLayout>
                  <c:x val="1.525421114485183E-2"/>
                  <c:y val="-6.0644998966635819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таблицы!$K$13:$L$13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таблицы!$K$14:$L$14</c:f>
              <c:numCache>
                <c:formatCode>General</c:formatCode>
                <c:ptCount val="2"/>
                <c:pt idx="0">
                  <c:v>133</c:v>
                </c:pt>
                <c:pt idx="1">
                  <c:v>23</c:v>
                </c:pt>
              </c:numCache>
            </c:numRef>
          </c:val>
        </c:ser>
        <c:ser>
          <c:idx val="1"/>
          <c:order val="1"/>
          <c:tx>
            <c:strRef>
              <c:f>таблицы!$J$15</c:f>
              <c:strCache>
                <c:ptCount val="1"/>
                <c:pt idx="0">
                  <c:v>3 квартал 2024 года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2B800"/>
              </a:solidFill>
            </c:spPr>
          </c:dPt>
          <c:dLbls>
            <c:dLbl>
              <c:idx val="0"/>
              <c:layout>
                <c:manualLayout>
                  <c:x val="1.6666666666666666E-2"/>
                  <c:y val="-4.6303700747324712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таблицы!$K$13:$L$13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таблицы!$K$15:$L$15</c:f>
              <c:numCache>
                <c:formatCode>General</c:formatCode>
                <c:ptCount val="2"/>
                <c:pt idx="0">
                  <c:v>135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09839552"/>
        <c:axId val="-1874618944"/>
      </c:barChart>
      <c:catAx>
        <c:axId val="-170983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874618944"/>
        <c:crosses val="autoZero"/>
        <c:auto val="1"/>
        <c:lblAlgn val="ctr"/>
        <c:lblOffset val="100"/>
        <c:noMultiLvlLbl val="0"/>
      </c:catAx>
      <c:valAx>
        <c:axId val="-1874618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709839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23218743998462"/>
          <c:y val="0.44253763818556136"/>
          <c:w val="0.16584600487734902"/>
          <c:h val="0.21172756773271878"/>
        </c:manualLayout>
      </c:layout>
      <c:overlay val="0"/>
      <c:txPr>
        <a:bodyPr/>
        <a:lstStyle/>
        <a:p>
          <a:pPr>
            <a:defRPr sz="85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chemeClr val="tx1"/>
                </a:solidFill>
              </a:rPr>
              <a:t>Актаульные темы 3 квартала 2024 года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свод!$G$2</c:f>
              <c:strCache>
                <c:ptCount val="1"/>
                <c:pt idx="0">
                  <c:v>3 кв 2024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свод!$F$3:$F$15</c:f>
              <c:strCache>
                <c:ptCount val="13"/>
                <c:pt idx="0">
                  <c:v>Торговля, размещение торговых точек, развитие предпринимательской деятельности.</c:v>
                </c:pt>
                <c:pt idx="1">
                  <c:v>Вопросы, связанные с деятельностью детских садов, школ</c:v>
                </c:pt>
                <c:pt idx="2">
                  <c:v>Арендные отношения</c:v>
                </c:pt>
                <c:pt idx="3">
                  <c:v>Улучшение жилищных условий, ветхое, аварийное жилье, выделение жилья, переселение</c:v>
                </c:pt>
                <c:pt idx="4">
                  <c:v>Финансовая помощь,выплаты пособий и компенсаций, льготы</c:v>
                </c:pt>
                <c:pt idx="5">
                  <c:v> Управляющие организации, товарищества собственников жилья и иные формы управления собственностью</c:v>
                </c:pt>
                <c:pt idx="6">
                  <c:v>Уборка мусора, снега, листьев и т.д.</c:v>
                </c:pt>
                <c:pt idx="7">
                  <c:v>Содержание общего имущества, капремонт.</c:v>
                </c:pt>
                <c:pt idx="8">
                  <c:v>Обращение с твердыми коммунальными отходами, свалки</c:v>
                </c:pt>
                <c:pt idx="9">
                  <c:v>Градостроительство. Архитектура и проектирование</c:v>
                </c:pt>
                <c:pt idx="10">
                  <c:v>Предоставление коммунальных услуг ненадлежащего качества, оплата услуг, перебои</c:v>
                </c:pt>
                <c:pt idx="11">
                  <c:v>Дорожное хозяйство, транспорт, тротуары, аварийность, строительство и ремонт дорог, мостов</c:v>
                </c:pt>
                <c:pt idx="12">
                  <c:v>Комплексное благоустройство, озеленение</c:v>
                </c:pt>
              </c:strCache>
            </c:strRef>
          </c:cat>
          <c:val>
            <c:numRef>
              <c:f>свод!$G$3:$G$15</c:f>
              <c:numCache>
                <c:formatCode>General</c:formatCode>
                <c:ptCount val="13"/>
                <c:pt idx="0">
                  <c:v>3</c:v>
                </c:pt>
                <c:pt idx="1">
                  <c:v>18</c:v>
                </c:pt>
                <c:pt idx="2">
                  <c:v>31</c:v>
                </c:pt>
                <c:pt idx="3">
                  <c:v>56</c:v>
                </c:pt>
                <c:pt idx="4">
                  <c:v>63</c:v>
                </c:pt>
                <c:pt idx="5">
                  <c:v>72</c:v>
                </c:pt>
                <c:pt idx="6">
                  <c:v>111</c:v>
                </c:pt>
                <c:pt idx="7">
                  <c:v>149</c:v>
                </c:pt>
                <c:pt idx="8">
                  <c:v>228</c:v>
                </c:pt>
                <c:pt idx="9">
                  <c:v>253</c:v>
                </c:pt>
                <c:pt idx="10">
                  <c:v>352</c:v>
                </c:pt>
                <c:pt idx="11">
                  <c:v>360</c:v>
                </c:pt>
                <c:pt idx="12">
                  <c:v>379</c:v>
                </c:pt>
              </c:numCache>
            </c:numRef>
          </c:val>
        </c:ser>
        <c:ser>
          <c:idx val="1"/>
          <c:order val="1"/>
          <c:tx>
            <c:strRef>
              <c:f>свод!$H$2</c:f>
              <c:strCache>
                <c:ptCount val="1"/>
                <c:pt idx="0">
                  <c:v>3 кв 2023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свод!$F$3:$F$15</c:f>
              <c:strCache>
                <c:ptCount val="13"/>
                <c:pt idx="0">
                  <c:v>Торговля, размещение торговых точек, развитие предпринимательской деятельности.</c:v>
                </c:pt>
                <c:pt idx="1">
                  <c:v>Вопросы, связанные с деятельностью детских садов, школ</c:v>
                </c:pt>
                <c:pt idx="2">
                  <c:v>Арендные отношения</c:v>
                </c:pt>
                <c:pt idx="3">
                  <c:v>Улучшение жилищных условий, ветхое, аварийное жилье, выделение жилья, переселение</c:v>
                </c:pt>
                <c:pt idx="4">
                  <c:v>Финансовая помощь,выплаты пособий и компенсаций, льготы</c:v>
                </c:pt>
                <c:pt idx="5">
                  <c:v> Управляющие организации, товарищества собственников жилья и иные формы управления собственностью</c:v>
                </c:pt>
                <c:pt idx="6">
                  <c:v>Уборка мусора, снега, листьев и т.д.</c:v>
                </c:pt>
                <c:pt idx="7">
                  <c:v>Содержание общего имущества, капремонт.</c:v>
                </c:pt>
                <c:pt idx="8">
                  <c:v>Обращение с твердыми коммунальными отходами, свалки</c:v>
                </c:pt>
                <c:pt idx="9">
                  <c:v>Градостроительство. Архитектура и проектирование</c:v>
                </c:pt>
                <c:pt idx="10">
                  <c:v>Предоставление коммунальных услуг ненадлежащего качества, оплата услуг, перебои</c:v>
                </c:pt>
                <c:pt idx="11">
                  <c:v>Дорожное хозяйство, транспорт, тротуары, аварийность, строительство и ремонт дорог, мостов</c:v>
                </c:pt>
                <c:pt idx="12">
                  <c:v>Комплексное благоустройство, озеленение</c:v>
                </c:pt>
              </c:strCache>
            </c:strRef>
          </c:cat>
          <c:val>
            <c:numRef>
              <c:f>свод!$H$3:$H$15</c:f>
              <c:numCache>
                <c:formatCode>General</c:formatCode>
                <c:ptCount val="13"/>
                <c:pt idx="0">
                  <c:v>11</c:v>
                </c:pt>
                <c:pt idx="1">
                  <c:v>38</c:v>
                </c:pt>
                <c:pt idx="2">
                  <c:v>58</c:v>
                </c:pt>
                <c:pt idx="3">
                  <c:v>86</c:v>
                </c:pt>
                <c:pt idx="4">
                  <c:v>67</c:v>
                </c:pt>
                <c:pt idx="5">
                  <c:v>66</c:v>
                </c:pt>
                <c:pt idx="6">
                  <c:v>34</c:v>
                </c:pt>
                <c:pt idx="7">
                  <c:v>107</c:v>
                </c:pt>
                <c:pt idx="8">
                  <c:v>97</c:v>
                </c:pt>
                <c:pt idx="9">
                  <c:v>151</c:v>
                </c:pt>
                <c:pt idx="10">
                  <c:v>403</c:v>
                </c:pt>
                <c:pt idx="11">
                  <c:v>371</c:v>
                </c:pt>
                <c:pt idx="12">
                  <c:v>439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1874620032"/>
        <c:axId val="-1874621120"/>
      </c:barChart>
      <c:catAx>
        <c:axId val="-1874620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874621120"/>
        <c:crosses val="autoZero"/>
        <c:auto val="1"/>
        <c:lblAlgn val="ctr"/>
        <c:lblOffset val="100"/>
        <c:noMultiLvlLbl val="0"/>
      </c:catAx>
      <c:valAx>
        <c:axId val="-1874621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87462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387952816451025"/>
          <c:y val="0.48945960042584147"/>
          <c:w val="0.19051239219040952"/>
          <c:h val="9.28798969763566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результаты рассмотрения обращений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view3D>
      <c:rotX val="7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таблицы!$AF$40</c:f>
              <c:strCache>
                <c:ptCount val="1"/>
                <c:pt idx="0">
                  <c:v>3 кв 2024 год</c:v>
                </c:pt>
              </c:strCache>
            </c:strRef>
          </c:tx>
          <c:explosion val="18"/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таблицы!$AE$41:$AE$45</c:f>
              <c:strCache>
                <c:ptCount val="5"/>
                <c:pt idx="0">
                  <c:v>меры приняты</c:v>
                </c:pt>
                <c:pt idx="1">
                  <c:v>поддержано</c:v>
                </c:pt>
                <c:pt idx="2">
                  <c:v>разъяснено</c:v>
                </c:pt>
                <c:pt idx="3">
                  <c:v>дан ответ автору</c:v>
                </c:pt>
                <c:pt idx="4">
                  <c:v>без ответа</c:v>
                </c:pt>
              </c:strCache>
            </c:strRef>
          </c:cat>
          <c:val>
            <c:numRef>
              <c:f>таблицы!$AF$41:$AF$45</c:f>
              <c:numCache>
                <c:formatCode>0</c:formatCode>
                <c:ptCount val="5"/>
                <c:pt idx="0">
                  <c:v>212</c:v>
                </c:pt>
                <c:pt idx="1">
                  <c:v>4</c:v>
                </c:pt>
                <c:pt idx="2">
                  <c:v>1362</c:v>
                </c:pt>
                <c:pt idx="3">
                  <c:v>91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732242131150922"/>
          <c:y val="0.28395335451489617"/>
          <c:w val="0.17949800566267793"/>
          <c:h val="0.4178104710595385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55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0.63527</cdr:x>
      <cdr:y>0.70418</cdr:y>
    </cdr:from>
    <cdr:to>
      <cdr:x>0.73009</cdr:x>
      <cdr:y>0.79685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54077" y="2149793"/>
          <a:ext cx="620035" cy="2829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/>
            <a:t>-7%</a:t>
          </a:r>
        </a:p>
        <a:p xmlns:a="http://schemas.openxmlformats.org/drawingml/2006/main">
          <a:endParaRPr lang="ru-RU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0.4145</cdr:x>
      <cdr:y>0.91312</cdr:y>
    </cdr:from>
    <cdr:to>
      <cdr:x>0.41351</cdr:x>
      <cdr:y>0.91482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05149" y="3171825"/>
          <a:ext cx="3524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0.62226</cdr:x>
      <cdr:y>0.68693</cdr:y>
    </cdr:from>
    <cdr:to>
      <cdr:x>0.72592</cdr:x>
      <cdr:y>0.78509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45088" y="3110500"/>
          <a:ext cx="673858" cy="444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/>
            <a:t>-5%</a:t>
          </a:r>
        </a:p>
        <a:p xmlns:a="http://schemas.openxmlformats.org/drawingml/2006/main">
          <a:pPr>
            <a:lnSpc>
              <a:spcPts val="1200"/>
            </a:lnSpc>
          </a:pPr>
          <a:endParaRPr lang="ru-RU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0.67816</cdr:x>
      <cdr:y>0.69598</cdr:y>
    </cdr:from>
    <cdr:to>
      <cdr:x>0.7337</cdr:x>
      <cdr:y>0.73629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74724" y="4894756"/>
          <a:ext cx="456561" cy="283495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/>
            <a:t>55%</a:t>
          </a:r>
        </a:p>
      </cdr:txBody>
    </cdr:sp>
  </cdr:relSizeAnchor>
  <cdr:relSizeAnchor xmlns:cdr="http://schemas.openxmlformats.org/drawingml/2006/chartDrawing">
    <cdr:from>
      <cdr:x>0.52945</cdr:x>
      <cdr:y>0.65661</cdr:y>
    </cdr:from>
    <cdr:to>
      <cdr:x>0.57887</cdr:x>
      <cdr:y>0.67287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345975" y="4787537"/>
          <a:ext cx="533400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0.57666</cdr:x>
      <cdr:y>0.71603</cdr:y>
    </cdr:from>
    <cdr:to>
      <cdr:x>0.6322</cdr:x>
      <cdr:y>0.75214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740353" y="5035782"/>
          <a:ext cx="456561" cy="253957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/>
            <a:t>60%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0.19548</cdr:x>
      <cdr:y>0.26696</cdr:y>
    </cdr:from>
    <cdr:to>
      <cdr:x>0.26302</cdr:x>
      <cdr:y>0.34295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90098" y="1305272"/>
          <a:ext cx="618504" cy="3715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8%</a:t>
          </a:r>
        </a:p>
      </cdr:txBody>
    </cdr:sp>
  </cdr:relSizeAnchor>
  <cdr:relSizeAnchor xmlns:cdr="http://schemas.openxmlformats.org/drawingml/2006/chartDrawing">
    <cdr:from>
      <cdr:x>0.42173</cdr:x>
      <cdr:y>0.8293</cdr:y>
    </cdr:from>
    <cdr:to>
      <cdr:x>0.4977</cdr:x>
      <cdr:y>0.89072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2468" y="4136356"/>
          <a:ext cx="778729" cy="306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3%</a:t>
          </a:r>
        </a:p>
      </cdr:txBody>
    </cdr:sp>
  </cdr:relSizeAnchor>
  <cdr:relSizeAnchor xmlns:cdr="http://schemas.openxmlformats.org/drawingml/2006/chartDrawing">
    <cdr:from>
      <cdr:x>0.70619</cdr:x>
      <cdr:y>0.82931</cdr:y>
    </cdr:from>
    <cdr:to>
      <cdr:x>0.77205</cdr:x>
      <cdr:y>0.90579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66968" y="4054866"/>
          <a:ext cx="603119" cy="373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baseline="0"/>
            <a:t>0</a:t>
          </a:r>
          <a:r>
            <a:rPr lang="ru-RU" sz="1100" b="1"/>
            <a:t>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0.29267</cdr:x>
      <cdr:y>0.41087</cdr:y>
    </cdr:from>
    <cdr:to>
      <cdr:x>0.33086</cdr:x>
      <cdr:y>0.48147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25985" y="1529498"/>
          <a:ext cx="434001" cy="2628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b="1">
              <a:latin typeface="Times New Roman" pitchFamily="18" charset="0"/>
              <a:cs typeface="Times New Roman" pitchFamily="18" charset="0"/>
            </a:rPr>
            <a:t>1%</a:t>
          </a:r>
        </a:p>
        <a:p xmlns:a="http://schemas.openxmlformats.org/drawingml/2006/main">
          <a:endParaRPr lang="ru-RU" sz="900" b="1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0.8325</cdr:x>
      <cdr:y>0.76384</cdr:y>
    </cdr:from>
    <cdr:to>
      <cdr:x>0.88439</cdr:x>
      <cdr:y>0.81284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619185" y="3554186"/>
          <a:ext cx="467540" cy="231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0.59593</cdr:x>
      <cdr:y>0.7432</cdr:y>
    </cdr:from>
    <cdr:to>
      <cdr:x>0.64754</cdr:x>
      <cdr:y>0.80653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056606" y="3458931"/>
          <a:ext cx="703473" cy="299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0.64118</cdr:x>
      <cdr:y>0.76991</cdr:y>
    </cdr:from>
    <cdr:to>
      <cdr:x>0.72249</cdr:x>
      <cdr:y>0.84931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363599" y="3225496"/>
          <a:ext cx="680150" cy="332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/>
            <a:t>69%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0.18845</cdr:x>
      <cdr:y>0.35327</cdr:y>
    </cdr:from>
    <cdr:to>
      <cdr:x>0.25929</cdr:x>
      <cdr:y>0.4297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06286" y="1600200"/>
          <a:ext cx="489857" cy="3537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0.48391</cdr:x>
      <cdr:y>0.43918</cdr:y>
    </cdr:from>
    <cdr:to>
      <cdr:x>0.54295</cdr:x>
      <cdr:y>0.50136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347357" y="1994807"/>
          <a:ext cx="408214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0.55219</cdr:x>
      <cdr:y>0.42446</cdr:y>
    </cdr:from>
    <cdr:to>
      <cdr:x>0.63142</cdr:x>
      <cdr:y>0.49663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90756" y="1977277"/>
          <a:ext cx="644338" cy="336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B8C5104-3349-42B7-B9C5-70F596DB002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A9CD4AA-1849-4DB1-B1E4-112F78413CA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F176872-2C8C-4E6E-9BCA-9AC86F3668AB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74E3E52-0B65-48BA-9E32-149C134B866D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66C8E39-6ACC-468A-B68F-4EF5EBC7012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B3F109A-AC56-4193-8595-232A9592DEA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57164A0-584B-4A45-A5B5-3C640E0E1D8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1F32348-9043-4101-ABFA-EDBEDCA6B01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CCFDA81-FC51-41D2-849E-A67232DD678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C604B3D-3B25-4CF9-AC1F-C2F9EFDBFB0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5748E3A-EA6A-4AD9-A924-4BC96AACF2E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BC8941C-6CBC-43A6-887F-10C2348E59C6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7EF183D-4C02-4835-90B6-38B51E19021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86A8040-92C1-4C76-82DD-3ABF4CA29EA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3D35BE8-D64D-464A-9B45-C2DED730B3C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0EB60E1-6122-4509-8DC5-B55A816D819D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14ADE62-F85C-4181-A4C9-F5D5EC5ACBE6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A45874B-ECB9-4D23-90F0-DBD806945A5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0AA685F-F632-47F1-B49F-3BA3974449A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DC4A6D5-E331-4842-8A4B-C42FBAF284C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5D17815-F43C-4E32-ADAB-1195ECC235F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C238D70-2F2F-452E-A032-FF7E270B568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4F2444A-9BC0-4A1F-92A8-8FE33CBE93B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47D5AAB-0BAA-446A-B1F4-D29A23565E7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4E931D8-A614-4B2D-986D-379169109E0D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0455EEB-333B-4030-8433-170E50238469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4"/>
          <p:cNvSpPr/>
          <p:nvPr/>
        </p:nvSpPr>
        <p:spPr>
          <a:xfrm>
            <a:off x="564840" y="2133000"/>
            <a:ext cx="8424360" cy="1814428"/>
          </a:xfrm>
          <a:prstGeom prst="rect">
            <a:avLst/>
          </a:prstGeom>
          <a:noFill/>
          <a:ln w="0">
            <a:noFill/>
          </a:ln>
          <a:effectLst>
            <a:glow rad="228600">
              <a:srgbClr val="A8E034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Информация по работе с обращениями граждан, организаций и общественных объединений,</a:t>
            </a:r>
            <a:endParaRPr lang="ru-RU" sz="2800" b="0" strike="noStrike" spc="-1" dirty="0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поступивших в Администрацию города Твери</a:t>
            </a:r>
            <a:r>
              <a:rPr sz="2800" dirty="0"/>
              <a:t/>
            </a:r>
            <a:br>
              <a:rPr sz="2800" dirty="0"/>
            </a:b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 3 квартале </a:t>
            </a:r>
            <a:r>
              <a:rPr lang="ru-RU" sz="2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2024 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года</a:t>
            </a:r>
            <a:endParaRPr lang="ru-RU" sz="28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83" name="Рисунок 3"/>
          <p:cNvPicPr/>
          <p:nvPr/>
        </p:nvPicPr>
        <p:blipFill>
          <a:blip r:embed="rId2"/>
          <a:stretch/>
        </p:blipFill>
        <p:spPr>
          <a:xfrm>
            <a:off x="241560" y="152640"/>
            <a:ext cx="645840" cy="791280"/>
          </a:xfrm>
          <a:prstGeom prst="rect">
            <a:avLst/>
          </a:prstGeom>
          <a:ln w="0">
            <a:noFill/>
          </a:ln>
        </p:spPr>
      </p:pic>
      <p:cxnSp>
        <p:nvCxnSpPr>
          <p:cNvPr id="84" name="Прямая соединительная линия 6"/>
          <p:cNvCxnSpPr/>
          <p:nvPr/>
        </p:nvCxnSpPr>
        <p:spPr>
          <a:xfrm>
            <a:off x="971280" y="548640"/>
            <a:ext cx="7705800" cy="720"/>
          </a:xfrm>
          <a:prstGeom prst="straightConnector1">
            <a:avLst/>
          </a:prstGeom>
          <a:ln w="9525">
            <a:solidFill>
              <a:srgbClr val="4A7EBB"/>
            </a:solidFill>
            <a:round/>
          </a:ln>
        </p:spPr>
      </p:cxnSp>
      <p:cxnSp>
        <p:nvCxnSpPr>
          <p:cNvPr id="85" name="Прямая соединительная линия 8"/>
          <p:cNvCxnSpPr/>
          <p:nvPr/>
        </p:nvCxnSpPr>
        <p:spPr>
          <a:xfrm>
            <a:off x="971280" y="5733000"/>
            <a:ext cx="7705800" cy="720"/>
          </a:xfrm>
          <a:prstGeom prst="straightConnector1">
            <a:avLst/>
          </a:prstGeom>
          <a:ln w="9525">
            <a:solidFill>
              <a:srgbClr val="4A7EBB"/>
            </a:solidFill>
            <a:round/>
          </a:ln>
        </p:spPr>
      </p:cxnSp>
      <p:sp>
        <p:nvSpPr>
          <p:cNvPr id="86" name="Rectangle 3"/>
          <p:cNvSpPr/>
          <p:nvPr/>
        </p:nvSpPr>
        <p:spPr>
          <a:xfrm>
            <a:off x="0" y="152640"/>
            <a:ext cx="9143280" cy="3193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88000"/>
                </a:solidFill>
                <a:latin typeface="Times New Roman"/>
                <a:ea typeface="DejaVu Sans"/>
              </a:rPr>
              <a:t>АДМИНИСТРАЦИЯ ГОРОДА ТВЕРИ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84571" y="601762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10.10.2024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2"/>
          <p:cNvPicPr/>
          <p:nvPr/>
        </p:nvPicPr>
        <p:blipFill>
          <a:blip r:embed="rId2"/>
          <a:stretch/>
        </p:blipFill>
        <p:spPr>
          <a:xfrm>
            <a:off x="179640" y="116640"/>
            <a:ext cx="645480" cy="791280"/>
          </a:xfrm>
          <a:prstGeom prst="rect">
            <a:avLst/>
          </a:prstGeom>
          <a:ln w="0">
            <a:noFill/>
          </a:ln>
        </p:spPr>
      </p:pic>
      <p:pic>
        <p:nvPicPr>
          <p:cNvPr id="156" name="Picture 2"/>
          <p:cNvPicPr/>
          <p:nvPr/>
        </p:nvPicPr>
        <p:blipFill>
          <a:blip r:embed="rId3"/>
          <a:stretch/>
        </p:blipFill>
        <p:spPr>
          <a:xfrm>
            <a:off x="-108360" y="20520"/>
            <a:ext cx="9143280" cy="492840"/>
          </a:xfrm>
          <a:prstGeom prst="rect">
            <a:avLst/>
          </a:prstGeom>
          <a:ln w="0">
            <a:noFill/>
          </a:ln>
        </p:spPr>
      </p:pic>
      <p:cxnSp>
        <p:nvCxnSpPr>
          <p:cNvPr id="157" name="Прямая соединительная линия 6"/>
          <p:cNvCxnSpPr/>
          <p:nvPr/>
        </p:nvCxnSpPr>
        <p:spPr>
          <a:xfrm>
            <a:off x="1179000" y="558720"/>
            <a:ext cx="7417800" cy="720"/>
          </a:xfrm>
          <a:prstGeom prst="straightConnector1">
            <a:avLst/>
          </a:prstGeom>
          <a:ln w="0">
            <a:solidFill>
              <a:srgbClr val="4A7EBB"/>
            </a:solidFill>
          </a:ln>
        </p:spPr>
      </p:cxnSp>
      <p:cxnSp>
        <p:nvCxnSpPr>
          <p:cNvPr id="158" name="Прямая соединительная линия 7"/>
          <p:cNvCxnSpPr/>
          <p:nvPr/>
        </p:nvCxnSpPr>
        <p:spPr>
          <a:xfrm>
            <a:off x="971280" y="6309000"/>
            <a:ext cx="7417800" cy="720"/>
          </a:xfrm>
          <a:prstGeom prst="straightConnector1">
            <a:avLst/>
          </a:prstGeom>
          <a:ln w="0">
            <a:solidFill>
              <a:srgbClr val="4A7EBB"/>
            </a:solidFill>
          </a:ln>
        </p:spPr>
      </p:cxnSp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1158120" y="634680"/>
            <a:ext cx="7488000" cy="273240"/>
          </a:xfrm>
          <a:prstGeom prst="rect">
            <a:avLst/>
          </a:prstGeom>
          <a:solidFill>
            <a:srgbClr val="D9D9D9"/>
          </a:solidFill>
          <a:ln w="28440"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Динамика поступивших обращений</a:t>
            </a:r>
            <a:endParaRPr lang="ru-RU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5499D7D-DA35-4548-9019-6A9D4C83D776}" type="slidenum">
              <a:t>10</a:t>
            </a:fld>
            <a:endParaRPr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011312"/>
              </p:ext>
            </p:extLst>
          </p:nvPr>
        </p:nvGraphicFramePr>
        <p:xfrm>
          <a:off x="1410785" y="1029240"/>
          <a:ext cx="6814729" cy="2862535"/>
        </p:xfrm>
        <a:graphic>
          <a:graphicData uri="http://schemas.openxmlformats.org/drawingml/2006/table">
            <a:tbl>
              <a:tblPr/>
              <a:tblGrid>
                <a:gridCol w="1175704"/>
                <a:gridCol w="718486"/>
                <a:gridCol w="710321"/>
                <a:gridCol w="710321"/>
                <a:gridCol w="718486"/>
                <a:gridCol w="718486"/>
                <a:gridCol w="710321"/>
                <a:gridCol w="642283"/>
                <a:gridCol w="710321"/>
              </a:tblGrid>
              <a:tr h="10024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Arial Cyr" panose="020B0604020202020204" pitchFamily="34" charset="0"/>
                        </a:rPr>
                        <a:t>количество поступивших обращений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 panose="020B0604020202020204" pitchFamily="34" charset="0"/>
                        </a:rPr>
                        <a:t>1 кв 2023 года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 panose="020B0604020202020204" pitchFamily="34" charset="0"/>
                        </a:rPr>
                        <a:t>2 кв 2023 года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 panose="020B0604020202020204" pitchFamily="34" charset="0"/>
                        </a:rPr>
                        <a:t>3 кв 2023 года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 panose="020B0604020202020204" pitchFamily="34" charset="0"/>
                        </a:rPr>
                        <a:t>1 кв 2024 года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 panose="020B0604020202020204" pitchFamily="34" charset="0"/>
                        </a:rPr>
                        <a:t>2 кв 2024 года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 panose="020B0604020202020204" pitchFamily="34" charset="0"/>
                        </a:rPr>
                        <a:t>3 кв 2024 года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9 месяцев 2024 к 2023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, %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241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2080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2721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2678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2460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3064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2883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928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29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  9 месяцев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7479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8407</a:t>
                      </a:r>
                    </a:p>
                  </a:txBody>
                  <a:tcPr marL="7447" marR="7447" marT="74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24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 panose="020B0604020202020204" pitchFamily="34" charset="0"/>
                        </a:rPr>
                        <a:t>количество вопросов, поднятых в обращениях 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 panose="020B0604020202020204" pitchFamily="34" charset="0"/>
                        </a:rPr>
                        <a:t>1 кв 2023 года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 panose="020B0604020202020204" pitchFamily="34" charset="0"/>
                        </a:rPr>
                        <a:t>2 кв 2023 года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 panose="020B0604020202020204" pitchFamily="34" charset="0"/>
                        </a:rPr>
                        <a:t>3 кв 2023 года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 panose="020B0604020202020204" pitchFamily="34" charset="0"/>
                        </a:rPr>
                        <a:t>1 кв 2024 года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 panose="020B0604020202020204" pitchFamily="34" charset="0"/>
                        </a:rPr>
                        <a:t>2 кв 2024 года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 panose="020B0604020202020204" pitchFamily="34" charset="0"/>
                        </a:rPr>
                        <a:t>3 кв 2024 года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9 месяцев 2024 к 2023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динамика, %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219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2544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3477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2942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2588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3301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3140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66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37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  9 месяцев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8963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9029</a:t>
                      </a:r>
                    </a:p>
                  </a:txBody>
                  <a:tcPr marL="7447" marR="7447" marT="74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713899"/>
              </p:ext>
            </p:extLst>
          </p:nvPr>
        </p:nvGraphicFramePr>
        <p:xfrm>
          <a:off x="1410788" y="4068153"/>
          <a:ext cx="6814727" cy="1939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9"/>
          <p:cNvPicPr/>
          <p:nvPr/>
        </p:nvPicPr>
        <p:blipFill>
          <a:blip r:embed="rId2"/>
          <a:stretch/>
        </p:blipFill>
        <p:spPr>
          <a:xfrm>
            <a:off x="241560" y="152640"/>
            <a:ext cx="645840" cy="791280"/>
          </a:xfrm>
          <a:prstGeom prst="rect">
            <a:avLst/>
          </a:prstGeom>
          <a:ln w="0">
            <a:noFill/>
          </a:ln>
        </p:spPr>
      </p:pic>
      <p:cxnSp>
        <p:nvCxnSpPr>
          <p:cNvPr id="88" name="Прямая соединительная линия 11"/>
          <p:cNvCxnSpPr/>
          <p:nvPr/>
        </p:nvCxnSpPr>
        <p:spPr>
          <a:xfrm>
            <a:off x="888120" y="548640"/>
            <a:ext cx="7705440" cy="720"/>
          </a:xfrm>
          <a:prstGeom prst="straightConnector1">
            <a:avLst/>
          </a:prstGeom>
          <a:ln w="9525">
            <a:solidFill>
              <a:srgbClr val="4A7EBB"/>
            </a:solidFill>
            <a:round/>
          </a:ln>
        </p:spPr>
      </p:cxnSp>
      <p:sp>
        <p:nvSpPr>
          <p:cNvPr id="89" name="Rectangle 3"/>
          <p:cNvSpPr/>
          <p:nvPr/>
        </p:nvSpPr>
        <p:spPr>
          <a:xfrm>
            <a:off x="0" y="152640"/>
            <a:ext cx="9143280" cy="3193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88000"/>
                </a:solidFill>
                <a:latin typeface="Times New Roman"/>
                <a:ea typeface="DejaVu Sans"/>
              </a:rPr>
              <a:t>АДМИНИСТРАЦИЯ ГОРОДА ТВЕРИ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90" name="Прямая соединительная линия 15"/>
          <p:cNvCxnSpPr/>
          <p:nvPr/>
        </p:nvCxnSpPr>
        <p:spPr>
          <a:xfrm>
            <a:off x="971280" y="548640"/>
            <a:ext cx="7705800" cy="720"/>
          </a:xfrm>
          <a:prstGeom prst="straightConnector1">
            <a:avLst/>
          </a:prstGeom>
          <a:ln w="9525">
            <a:solidFill>
              <a:srgbClr val="4A7EBB"/>
            </a:solidFill>
            <a:round/>
          </a:ln>
        </p:spPr>
      </p:cxnSp>
      <p:cxnSp>
        <p:nvCxnSpPr>
          <p:cNvPr id="91" name="Прямая соединительная линия 17"/>
          <p:cNvCxnSpPr/>
          <p:nvPr/>
        </p:nvCxnSpPr>
        <p:spPr>
          <a:xfrm>
            <a:off x="323280" y="6381000"/>
            <a:ext cx="8651520" cy="720"/>
          </a:xfrm>
          <a:prstGeom prst="straightConnector1">
            <a:avLst/>
          </a:prstGeom>
          <a:ln w="0">
            <a:solidFill>
              <a:srgbClr val="4A7EBB"/>
            </a:solidFill>
          </a:ln>
        </p:spPr>
      </p:cxnSp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349640" y="591840"/>
            <a:ext cx="7075800" cy="460440"/>
          </a:xfrm>
          <a:prstGeom prst="rect">
            <a:avLst/>
          </a:prstGeom>
          <a:solidFill>
            <a:srgbClr val="D9D9D9"/>
          </a:solidFill>
          <a:ln w="2844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Количество поступивших обращений и вопросов</a:t>
            </a:r>
            <a:endParaRPr lang="ru-RU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876B9CF-90ED-442B-B8EC-4D42391C28D4}" type="slidenum">
              <a:t>2</a:t>
            </a:fld>
            <a:endParaRPr/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996408"/>
              </p:ext>
            </p:extLst>
          </p:nvPr>
        </p:nvGraphicFramePr>
        <p:xfrm>
          <a:off x="4241074" y="1542878"/>
          <a:ext cx="4765935" cy="3560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5492725"/>
              </p:ext>
            </p:extLst>
          </p:nvPr>
        </p:nvGraphicFramePr>
        <p:xfrm>
          <a:off x="323280" y="1542878"/>
          <a:ext cx="3991903" cy="3844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"/>
          <p:cNvPicPr/>
          <p:nvPr/>
        </p:nvPicPr>
        <p:blipFill>
          <a:blip r:embed="rId2"/>
          <a:stretch/>
        </p:blipFill>
        <p:spPr>
          <a:xfrm>
            <a:off x="241560" y="152640"/>
            <a:ext cx="645840" cy="791280"/>
          </a:xfrm>
          <a:prstGeom prst="rect">
            <a:avLst/>
          </a:prstGeom>
          <a:ln w="0">
            <a:noFill/>
          </a:ln>
        </p:spPr>
      </p:pic>
      <p:sp>
        <p:nvSpPr>
          <p:cNvPr id="95" name="Rectangle 3"/>
          <p:cNvSpPr/>
          <p:nvPr/>
        </p:nvSpPr>
        <p:spPr>
          <a:xfrm>
            <a:off x="0" y="152640"/>
            <a:ext cx="9143280" cy="3193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88000"/>
                </a:solidFill>
                <a:latin typeface="Times New Roman"/>
                <a:ea typeface="DejaVu Sans"/>
              </a:rPr>
              <a:t>АДМИНИСТРАЦИЯ ГОРОДА ТВЕРИ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96" name="Прямая соединительная линия 15"/>
          <p:cNvCxnSpPr/>
          <p:nvPr/>
        </p:nvCxnSpPr>
        <p:spPr>
          <a:xfrm>
            <a:off x="971280" y="472680"/>
            <a:ext cx="7705800" cy="720"/>
          </a:xfrm>
          <a:prstGeom prst="straightConnector1">
            <a:avLst/>
          </a:prstGeom>
          <a:ln w="9525">
            <a:solidFill>
              <a:srgbClr val="4A7EBB"/>
            </a:solidFill>
            <a:round/>
          </a:ln>
        </p:spPr>
      </p:cxnSp>
      <p:cxnSp>
        <p:nvCxnSpPr>
          <p:cNvPr id="97" name="Прямая соединительная линия 17"/>
          <p:cNvCxnSpPr/>
          <p:nvPr/>
        </p:nvCxnSpPr>
        <p:spPr>
          <a:xfrm>
            <a:off x="323280" y="6381000"/>
            <a:ext cx="8651520" cy="720"/>
          </a:xfrm>
          <a:prstGeom prst="straightConnector1">
            <a:avLst/>
          </a:prstGeom>
          <a:ln w="0">
            <a:solidFill>
              <a:srgbClr val="4A7EBB"/>
            </a:solidFill>
          </a:ln>
        </p:spPr>
      </p:cxnSp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331640" y="532800"/>
            <a:ext cx="7075800" cy="460440"/>
          </a:xfrm>
          <a:prstGeom prst="rect">
            <a:avLst/>
          </a:prstGeom>
          <a:solidFill>
            <a:srgbClr val="D9D9D9"/>
          </a:solidFill>
          <a:ln w="2844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Динамика количества вопросов в разрезе тематических разделов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5BBAED1-27F8-4CD4-B0DA-DF2F276FCDBF}" type="slidenum">
              <a:t>3</a:t>
            </a:fld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019781"/>
              </p:ext>
            </p:extLst>
          </p:nvPr>
        </p:nvGraphicFramePr>
        <p:xfrm>
          <a:off x="1454333" y="1147217"/>
          <a:ext cx="6810100" cy="1910602"/>
        </p:xfrm>
        <a:graphic>
          <a:graphicData uri="http://schemas.openxmlformats.org/drawingml/2006/table">
            <a:tbl>
              <a:tblPr/>
              <a:tblGrid>
                <a:gridCol w="2440712"/>
                <a:gridCol w="1092347"/>
                <a:gridCol w="1092347"/>
                <a:gridCol w="1092347"/>
                <a:gridCol w="1092347"/>
              </a:tblGrid>
              <a:tr h="163618">
                <a:tc rowSpan="3">
                  <a:txBody>
                    <a:bodyPr/>
                    <a:lstStyle/>
                    <a:p>
                      <a:pPr algn="ctr" fontAlgn="auto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Тематический раздел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и соотношение в % от общего количества обращений раздела</a:t>
                      </a:r>
                    </a:p>
                  </a:txBody>
                  <a:tcPr marL="9339" marR="9339" marT="93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8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3 кв 2023 года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3 кв 2024 года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4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082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Государство, общество, политика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227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7,72%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263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8,38%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045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Социальная сфера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212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7,21%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150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4,78%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7105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Экономика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1502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51,05%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1574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50,13%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0396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Оборона, безопасность, законность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177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6,02%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146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4,65%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45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Жилищно-коммунальная сфера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824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28,01%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1007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32,07%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565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2942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100%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3140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100%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8328138"/>
              </p:ext>
            </p:extLst>
          </p:nvPr>
        </p:nvGraphicFramePr>
        <p:xfrm>
          <a:off x="586832" y="3211797"/>
          <a:ext cx="8124415" cy="2830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267920" y="711000"/>
            <a:ext cx="7075800" cy="466920"/>
          </a:xfrm>
          <a:prstGeom prst="rect">
            <a:avLst/>
          </a:prstGeom>
          <a:solidFill>
            <a:srgbClr val="D9D9D9"/>
          </a:solidFill>
          <a:ln w="2844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Распределение обращений граждан по разделам</a:t>
            </a:r>
            <a:r>
              <a:rPr lang="ru-RU" sz="105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Общероссийского классификатора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02" name="Рисунок 7"/>
          <p:cNvPicPr/>
          <p:nvPr/>
        </p:nvPicPr>
        <p:blipFill>
          <a:blip r:embed="rId2"/>
          <a:stretch/>
        </p:blipFill>
        <p:spPr>
          <a:xfrm>
            <a:off x="241560" y="152640"/>
            <a:ext cx="645840" cy="791280"/>
          </a:xfrm>
          <a:prstGeom prst="rect">
            <a:avLst/>
          </a:prstGeom>
          <a:ln w="0">
            <a:noFill/>
          </a:ln>
        </p:spPr>
      </p:pic>
      <p:sp>
        <p:nvSpPr>
          <p:cNvPr id="103" name="Rectangle 3"/>
          <p:cNvSpPr/>
          <p:nvPr/>
        </p:nvSpPr>
        <p:spPr>
          <a:xfrm>
            <a:off x="0" y="152640"/>
            <a:ext cx="9143280" cy="3193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88000"/>
                </a:solidFill>
                <a:latin typeface="Times New Roman"/>
                <a:ea typeface="DejaVu Sans"/>
              </a:rPr>
              <a:t>АДМИНИСТРАЦИЯ ГОРОДА ТВЕРИ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104" name="Прямая соединительная линия 10"/>
          <p:cNvCxnSpPr/>
          <p:nvPr/>
        </p:nvCxnSpPr>
        <p:spPr>
          <a:xfrm>
            <a:off x="1179000" y="558720"/>
            <a:ext cx="7417800" cy="720"/>
          </a:xfrm>
          <a:prstGeom prst="straightConnector1">
            <a:avLst/>
          </a:prstGeom>
          <a:ln w="0">
            <a:solidFill>
              <a:srgbClr val="4A7EBB"/>
            </a:solidFill>
          </a:ln>
        </p:spPr>
      </p:cxnSp>
      <p:cxnSp>
        <p:nvCxnSpPr>
          <p:cNvPr id="105" name="Прямая соединительная линия 11"/>
          <p:cNvCxnSpPr/>
          <p:nvPr/>
        </p:nvCxnSpPr>
        <p:spPr>
          <a:xfrm>
            <a:off x="323280" y="6381000"/>
            <a:ext cx="8651520" cy="720"/>
          </a:xfrm>
          <a:prstGeom prst="straightConnector1">
            <a:avLst/>
          </a:prstGeom>
          <a:ln w="0">
            <a:solidFill>
              <a:srgbClr val="4A7EBB"/>
            </a:solidFill>
          </a:ln>
        </p:spPr>
      </p:cxn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9CBFB49-82E1-495B-80D1-B76E75A87B67}" type="slidenum">
              <a:t>4</a:t>
            </a:fld>
            <a:endParaRPr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063523"/>
              </p:ext>
            </p:extLst>
          </p:nvPr>
        </p:nvGraphicFramePr>
        <p:xfrm>
          <a:off x="1367246" y="1468627"/>
          <a:ext cx="6653348" cy="4800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ldNum" idx="7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2300A48-3CC4-4D43-A4C2-44049FA5646B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5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title"/>
          </p:nvPr>
        </p:nvSpPr>
        <p:spPr>
          <a:xfrm>
            <a:off x="1267920" y="711000"/>
            <a:ext cx="7075800" cy="466920"/>
          </a:xfrm>
          <a:prstGeom prst="rect">
            <a:avLst/>
          </a:prstGeom>
          <a:solidFill>
            <a:srgbClr val="D9D9D9"/>
          </a:solidFill>
          <a:ln w="2844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Распределение в процентах от общего количества обращений граждан за отчетный период (структура обращений)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09" name="Рисунок 7"/>
          <p:cNvPicPr/>
          <p:nvPr/>
        </p:nvPicPr>
        <p:blipFill>
          <a:blip r:embed="rId2"/>
          <a:stretch/>
        </p:blipFill>
        <p:spPr>
          <a:xfrm>
            <a:off x="241560" y="152640"/>
            <a:ext cx="645840" cy="791280"/>
          </a:xfrm>
          <a:prstGeom prst="rect">
            <a:avLst/>
          </a:prstGeom>
          <a:ln w="0">
            <a:noFill/>
          </a:ln>
        </p:spPr>
      </p:pic>
      <p:sp>
        <p:nvSpPr>
          <p:cNvPr id="110" name="Rectangle 3"/>
          <p:cNvSpPr/>
          <p:nvPr/>
        </p:nvSpPr>
        <p:spPr>
          <a:xfrm>
            <a:off x="0" y="152640"/>
            <a:ext cx="9143280" cy="3193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88000"/>
                </a:solidFill>
                <a:latin typeface="Times New Roman"/>
                <a:ea typeface="DejaVu Sans"/>
              </a:rPr>
              <a:t>АДМИНИСТРАЦИЯ ГОРОДА ТВЕРИ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111" name="Прямая соединительная линия 10"/>
          <p:cNvCxnSpPr/>
          <p:nvPr/>
        </p:nvCxnSpPr>
        <p:spPr>
          <a:xfrm>
            <a:off x="1179000" y="558720"/>
            <a:ext cx="7417800" cy="720"/>
          </a:xfrm>
          <a:prstGeom prst="straightConnector1">
            <a:avLst/>
          </a:prstGeom>
          <a:ln w="0">
            <a:solidFill>
              <a:srgbClr val="4A7EBB"/>
            </a:solidFill>
          </a:ln>
        </p:spPr>
      </p:cxnSp>
      <p:cxnSp>
        <p:nvCxnSpPr>
          <p:cNvPr id="112" name="Прямая соединительная линия 11"/>
          <p:cNvCxnSpPr/>
          <p:nvPr/>
        </p:nvCxnSpPr>
        <p:spPr>
          <a:xfrm>
            <a:off x="323280" y="6381000"/>
            <a:ext cx="8651520" cy="720"/>
          </a:xfrm>
          <a:prstGeom prst="straightConnector1">
            <a:avLst/>
          </a:prstGeom>
          <a:ln w="0">
            <a:solidFill>
              <a:srgbClr val="4A7EBB"/>
            </a:solidFill>
          </a:ln>
        </p:spPr>
      </p:cxn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542856"/>
              </p:ext>
            </p:extLst>
          </p:nvPr>
        </p:nvGraphicFramePr>
        <p:xfrm>
          <a:off x="794340" y="1242001"/>
          <a:ext cx="7709399" cy="5027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349640" y="591840"/>
            <a:ext cx="7075800" cy="460440"/>
          </a:xfrm>
          <a:prstGeom prst="rect">
            <a:avLst/>
          </a:prstGeom>
          <a:solidFill>
            <a:srgbClr val="D9D9D9"/>
          </a:solidFill>
          <a:ln w="2844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Количество обращений по каналам поступления</a:t>
            </a:r>
            <a:endParaRPr lang="ru-RU" sz="2400" b="0" strike="noStrike" spc="-1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18" name="Рисунок 5"/>
          <p:cNvPicPr/>
          <p:nvPr/>
        </p:nvPicPr>
        <p:blipFill>
          <a:blip r:embed="rId2"/>
          <a:stretch/>
        </p:blipFill>
        <p:spPr>
          <a:xfrm>
            <a:off x="241560" y="152640"/>
            <a:ext cx="645840" cy="791280"/>
          </a:xfrm>
          <a:prstGeom prst="rect">
            <a:avLst/>
          </a:prstGeom>
          <a:ln w="0">
            <a:noFill/>
          </a:ln>
        </p:spPr>
      </p:pic>
      <p:cxnSp>
        <p:nvCxnSpPr>
          <p:cNvPr id="119" name="Прямая соединительная линия 7"/>
          <p:cNvCxnSpPr/>
          <p:nvPr/>
        </p:nvCxnSpPr>
        <p:spPr>
          <a:xfrm>
            <a:off x="1179000" y="558720"/>
            <a:ext cx="7417800" cy="720"/>
          </a:xfrm>
          <a:prstGeom prst="straightConnector1">
            <a:avLst/>
          </a:prstGeom>
          <a:ln w="0">
            <a:solidFill>
              <a:srgbClr val="4A7EBB"/>
            </a:solidFill>
          </a:ln>
        </p:spPr>
      </p:cxnSp>
      <p:cxnSp>
        <p:nvCxnSpPr>
          <p:cNvPr id="120" name="Прямая соединительная линия 8"/>
          <p:cNvCxnSpPr/>
          <p:nvPr/>
        </p:nvCxnSpPr>
        <p:spPr>
          <a:xfrm>
            <a:off x="323280" y="6381000"/>
            <a:ext cx="8651520" cy="720"/>
          </a:xfrm>
          <a:prstGeom prst="straightConnector1">
            <a:avLst/>
          </a:prstGeom>
          <a:ln w="0">
            <a:solidFill>
              <a:srgbClr val="4A7EBB"/>
            </a:solidFill>
          </a:ln>
        </p:spPr>
      </p:cxnSp>
      <p:sp>
        <p:nvSpPr>
          <p:cNvPr id="121" name="Rectangle 3"/>
          <p:cNvSpPr/>
          <p:nvPr/>
        </p:nvSpPr>
        <p:spPr>
          <a:xfrm>
            <a:off x="0" y="152640"/>
            <a:ext cx="9143280" cy="3193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88000"/>
                </a:solidFill>
                <a:latin typeface="Times New Roman"/>
                <a:ea typeface="DejaVu Sans"/>
              </a:rPr>
              <a:t>АДМИНИСТРАЦИЯ ГОРОДА ТВЕРИ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191F2F5-5265-481F-BC42-0D1F4D096C4E}" type="slidenum">
              <a:t>6</a:t>
            </a:fld>
            <a:endParaRPr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4416603"/>
              </p:ext>
            </p:extLst>
          </p:nvPr>
        </p:nvGraphicFramePr>
        <p:xfrm>
          <a:off x="323280" y="1463130"/>
          <a:ext cx="8491819" cy="433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2"/>
          <p:cNvPicPr/>
          <p:nvPr/>
        </p:nvPicPr>
        <p:blipFill>
          <a:blip r:embed="rId2"/>
          <a:stretch/>
        </p:blipFill>
        <p:spPr>
          <a:xfrm>
            <a:off x="179640" y="116640"/>
            <a:ext cx="645480" cy="791280"/>
          </a:xfrm>
          <a:prstGeom prst="rect">
            <a:avLst/>
          </a:prstGeom>
          <a:ln w="0">
            <a:noFill/>
          </a:ln>
        </p:spPr>
      </p:pic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259640" y="771840"/>
            <a:ext cx="7488000" cy="273240"/>
          </a:xfrm>
          <a:prstGeom prst="rect">
            <a:avLst/>
          </a:prstGeom>
          <a:solidFill>
            <a:srgbClr val="D9D9D9"/>
          </a:solidFill>
          <a:ln w="28440"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Количество коллективных и повторных обращений</a:t>
            </a:r>
            <a:endParaRPr lang="ru-RU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8" name="Rectangle 3"/>
          <p:cNvSpPr/>
          <p:nvPr/>
        </p:nvSpPr>
        <p:spPr>
          <a:xfrm>
            <a:off x="0" y="152640"/>
            <a:ext cx="9143280" cy="3193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88000"/>
                </a:solidFill>
                <a:latin typeface="Times New Roman"/>
                <a:ea typeface="DejaVu Sans"/>
              </a:rPr>
              <a:t>АДМИНИСТРАЦИЯ ГОРОДА ТВЕРИ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129" name="Прямая соединительная линия 7"/>
          <p:cNvCxnSpPr/>
          <p:nvPr/>
        </p:nvCxnSpPr>
        <p:spPr>
          <a:xfrm>
            <a:off x="1179000" y="558720"/>
            <a:ext cx="7417800" cy="720"/>
          </a:xfrm>
          <a:prstGeom prst="straightConnector1">
            <a:avLst/>
          </a:prstGeom>
          <a:ln w="0">
            <a:solidFill>
              <a:srgbClr val="4A7EBB"/>
            </a:solidFill>
          </a:ln>
        </p:spPr>
      </p:cxnSp>
      <p:cxnSp>
        <p:nvCxnSpPr>
          <p:cNvPr id="130" name="Прямая соединительная линия 10"/>
          <p:cNvCxnSpPr/>
          <p:nvPr/>
        </p:nvCxnSpPr>
        <p:spPr>
          <a:xfrm>
            <a:off x="323280" y="6381000"/>
            <a:ext cx="8651520" cy="720"/>
          </a:xfrm>
          <a:prstGeom prst="straightConnector1">
            <a:avLst/>
          </a:prstGeom>
          <a:ln w="0">
            <a:solidFill>
              <a:srgbClr val="4A7EBB"/>
            </a:solidFill>
          </a:ln>
        </p:spPr>
      </p:cxn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7B55458-B1F5-4531-9847-6E9EF52C9945}" type="slidenum">
              <a:t>7</a:t>
            </a:fld>
            <a:endParaRPr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1723918"/>
              </p:ext>
            </p:extLst>
          </p:nvPr>
        </p:nvGraphicFramePr>
        <p:xfrm>
          <a:off x="609600" y="1755594"/>
          <a:ext cx="8365200" cy="4189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188720" y="613800"/>
            <a:ext cx="7075800" cy="359280"/>
          </a:xfrm>
          <a:prstGeom prst="rect">
            <a:avLst/>
          </a:prstGeom>
          <a:solidFill>
            <a:srgbClr val="D9D9D9"/>
          </a:solidFill>
          <a:ln w="28440"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Актуальные темы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37" name="Рисунок 5"/>
          <p:cNvPicPr/>
          <p:nvPr/>
        </p:nvPicPr>
        <p:blipFill>
          <a:blip r:embed="rId2"/>
          <a:stretch/>
        </p:blipFill>
        <p:spPr>
          <a:xfrm>
            <a:off x="241560" y="152640"/>
            <a:ext cx="645840" cy="791280"/>
          </a:xfrm>
          <a:prstGeom prst="rect">
            <a:avLst/>
          </a:prstGeom>
          <a:ln w="0">
            <a:noFill/>
          </a:ln>
        </p:spPr>
      </p:pic>
      <p:cxnSp>
        <p:nvCxnSpPr>
          <p:cNvPr id="138" name="Прямая соединительная линия 6"/>
          <p:cNvCxnSpPr/>
          <p:nvPr/>
        </p:nvCxnSpPr>
        <p:spPr>
          <a:xfrm>
            <a:off x="323280" y="6381000"/>
            <a:ext cx="8651520" cy="720"/>
          </a:xfrm>
          <a:prstGeom prst="straightConnector1">
            <a:avLst/>
          </a:prstGeom>
          <a:ln w="0">
            <a:solidFill>
              <a:srgbClr val="4A7EBB"/>
            </a:solidFill>
          </a:ln>
        </p:spPr>
      </p:cxnSp>
      <p:sp>
        <p:nvSpPr>
          <p:cNvPr id="139" name="Rectangle 3"/>
          <p:cNvSpPr/>
          <p:nvPr/>
        </p:nvSpPr>
        <p:spPr>
          <a:xfrm>
            <a:off x="0" y="152640"/>
            <a:ext cx="9143280" cy="3193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88000"/>
                </a:solidFill>
                <a:latin typeface="Times New Roman"/>
                <a:ea typeface="DejaVu Sans"/>
              </a:rPr>
              <a:t>АДМИНИСТРАЦИЯ ГОРОДА ТВЕРИ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140" name="Прямая соединительная линия 9"/>
          <p:cNvCxnSpPr/>
          <p:nvPr/>
        </p:nvCxnSpPr>
        <p:spPr>
          <a:xfrm>
            <a:off x="1179000" y="558720"/>
            <a:ext cx="7417800" cy="720"/>
          </a:xfrm>
          <a:prstGeom prst="straightConnector1">
            <a:avLst/>
          </a:prstGeom>
          <a:ln w="0">
            <a:solidFill>
              <a:srgbClr val="4A7EBB"/>
            </a:solidFill>
          </a:ln>
        </p:spPr>
      </p:cxn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3F3F4DE-4E51-4F46-9D5C-15F69133369A}" type="slidenum">
              <a:t>8</a:t>
            </a:fld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60" y="1270769"/>
            <a:ext cx="3713421" cy="4548729"/>
          </a:xfrm>
          <a:prstGeom prst="rect">
            <a:avLst/>
          </a:prstGeom>
        </p:spPr>
      </p:pic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072986"/>
              </p:ext>
            </p:extLst>
          </p:nvPr>
        </p:nvGraphicFramePr>
        <p:xfrm>
          <a:off x="4153989" y="1270768"/>
          <a:ext cx="4820811" cy="4548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2"/>
          <p:cNvPicPr/>
          <p:nvPr/>
        </p:nvPicPr>
        <p:blipFill>
          <a:blip r:embed="rId2"/>
          <a:stretch/>
        </p:blipFill>
        <p:spPr>
          <a:xfrm>
            <a:off x="179640" y="116640"/>
            <a:ext cx="645480" cy="791280"/>
          </a:xfrm>
          <a:prstGeom prst="rect">
            <a:avLst/>
          </a:prstGeom>
          <a:ln w="0">
            <a:noFill/>
          </a:ln>
        </p:spPr>
      </p:pic>
      <p:pic>
        <p:nvPicPr>
          <p:cNvPr id="149" name="Picture 2"/>
          <p:cNvPicPr/>
          <p:nvPr/>
        </p:nvPicPr>
        <p:blipFill>
          <a:blip r:embed="rId3"/>
          <a:stretch/>
        </p:blipFill>
        <p:spPr>
          <a:xfrm>
            <a:off x="-108360" y="20520"/>
            <a:ext cx="9143280" cy="492840"/>
          </a:xfrm>
          <a:prstGeom prst="rect">
            <a:avLst/>
          </a:prstGeom>
          <a:ln w="0">
            <a:noFill/>
          </a:ln>
        </p:spPr>
      </p:pic>
      <p:cxnSp>
        <p:nvCxnSpPr>
          <p:cNvPr id="150" name="Прямая соединительная линия 6"/>
          <p:cNvCxnSpPr/>
          <p:nvPr/>
        </p:nvCxnSpPr>
        <p:spPr>
          <a:xfrm>
            <a:off x="1179000" y="558720"/>
            <a:ext cx="7417800" cy="720"/>
          </a:xfrm>
          <a:prstGeom prst="straightConnector1">
            <a:avLst/>
          </a:prstGeom>
          <a:ln w="0">
            <a:solidFill>
              <a:srgbClr val="4A7EBB"/>
            </a:solidFill>
          </a:ln>
        </p:spPr>
      </p:cxnSp>
      <p:cxnSp>
        <p:nvCxnSpPr>
          <p:cNvPr id="151" name="Прямая соединительная линия 7"/>
          <p:cNvCxnSpPr/>
          <p:nvPr/>
        </p:nvCxnSpPr>
        <p:spPr>
          <a:xfrm>
            <a:off x="971280" y="6309000"/>
            <a:ext cx="7417800" cy="720"/>
          </a:xfrm>
          <a:prstGeom prst="straightConnector1">
            <a:avLst/>
          </a:prstGeom>
          <a:ln w="0">
            <a:solidFill>
              <a:srgbClr val="4A7EBB"/>
            </a:solidFill>
          </a:ln>
        </p:spPr>
      </p:cxnSp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971640" y="634680"/>
            <a:ext cx="7992000" cy="621000"/>
          </a:xfrm>
          <a:prstGeom prst="rect">
            <a:avLst/>
          </a:prstGeom>
          <a:solidFill>
            <a:srgbClr val="D9D9D9"/>
          </a:solidFill>
          <a:ln w="2844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Результаты рассмотрения 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</a:rPr>
              <a:t>обращений</a:t>
            </a:r>
            <a:endParaRPr lang="ru-RU" sz="24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4" name="Прямоугольник 11"/>
          <p:cNvSpPr/>
          <p:nvPr/>
        </p:nvSpPr>
        <p:spPr>
          <a:xfrm>
            <a:off x="1121760" y="5832000"/>
            <a:ext cx="6899760" cy="415080"/>
          </a:xfrm>
          <a:prstGeom prst="rect">
            <a:avLst/>
          </a:prstGeom>
          <a:solidFill>
            <a:schemeClr val="bg1"/>
          </a:solidFill>
          <a:ln w="57150">
            <a:solidFill>
              <a:srgbClr val="E4960A"/>
            </a:solidFill>
            <a:round/>
          </a:ln>
          <a:effectLst>
            <a:glow rad="228600">
              <a:srgbClr val="FF953E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lang="ru-RU" sz="1400" b="1" strike="noStrike" spc="-1" dirty="0">
                <a:solidFill>
                  <a:srgbClr val="0D0D0D"/>
                </a:solidFill>
                <a:latin typeface="Segoe UI"/>
                <a:ea typeface="Segoe UI"/>
              </a:rPr>
              <a:t>* По данным регистрационных учетных данных на </a:t>
            </a:r>
            <a:r>
              <a:rPr lang="ru-RU" sz="1400" b="1" strike="noStrike" spc="-1" dirty="0" smtClean="0">
                <a:solidFill>
                  <a:srgbClr val="0D0D0D"/>
                </a:solidFill>
                <a:latin typeface="Segoe UI"/>
                <a:ea typeface="Segoe UI"/>
              </a:rPr>
              <a:t>10.10.2024 </a:t>
            </a: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00A0D41-739A-4D5A-A779-F4A61E084EE9}" type="slidenum">
              <a:t>9</a:t>
            </a:fld>
            <a:endParaRPr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8535152"/>
              </p:ext>
            </p:extLst>
          </p:nvPr>
        </p:nvGraphicFramePr>
        <p:xfrm>
          <a:off x="2290354" y="1463040"/>
          <a:ext cx="4606837" cy="3938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21021</TotalTime>
  <Words>418</Words>
  <Application>Microsoft Office PowerPoint</Application>
  <PresentationFormat>Экран (4:3)</PresentationFormat>
  <Paragraphs>160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Arial Cyr</vt:lpstr>
      <vt:lpstr>Calibri</vt:lpstr>
      <vt:lpstr>DejaVu Sans</vt:lpstr>
      <vt:lpstr>Segoe UI</vt:lpstr>
      <vt:lpstr>Symbol</vt:lpstr>
      <vt:lpstr>Times New Roman</vt:lpstr>
      <vt:lpstr>Wingdings</vt:lpstr>
      <vt:lpstr>XO Oriel</vt:lpstr>
      <vt:lpstr>Тема Office</vt:lpstr>
      <vt:lpstr>Тема Office</vt:lpstr>
      <vt:lpstr>Презентация PowerPoint</vt:lpstr>
      <vt:lpstr>Количество поступивших обращений и вопросов</vt:lpstr>
      <vt:lpstr>Динамика количества вопросов в разрезе тематических разделов</vt:lpstr>
      <vt:lpstr>Распределение обращений граждан по разделам Общероссийского классификатора</vt:lpstr>
      <vt:lpstr>Распределение в процентах от общего количества обращений граждан за отчетный период (структура обращений)</vt:lpstr>
      <vt:lpstr>Количество обращений по каналам поступления</vt:lpstr>
      <vt:lpstr>Количество коллективных и повторных обращений</vt:lpstr>
      <vt:lpstr>Актуальные темы</vt:lpstr>
      <vt:lpstr>Результаты рассмотрения обращений</vt:lpstr>
      <vt:lpstr>Динамика поступивших обращений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ГОРОДА ТВЕРИ</dc:title>
  <dc:subject/>
  <dc:creator>user</dc:creator>
  <dc:description/>
  <cp:lastModifiedBy>Силаева Ирина Ивановна</cp:lastModifiedBy>
  <cp:revision>359</cp:revision>
  <cp:lastPrinted>2019-11-29T14:10:55Z</cp:lastPrinted>
  <dcterms:created xsi:type="dcterms:W3CDTF">2017-03-22T12:13:20Z</dcterms:created>
  <dcterms:modified xsi:type="dcterms:W3CDTF">2024-10-11T11:46:36Z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11</vt:i4>
  </property>
</Properties>
</file>