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20" r:id="rId3"/>
    <p:sldId id="356" r:id="rId4"/>
    <p:sldId id="326" r:id="rId5"/>
    <p:sldId id="354" r:id="rId6"/>
    <p:sldId id="328" r:id="rId7"/>
    <p:sldId id="343" r:id="rId8"/>
    <p:sldId id="331" r:id="rId9"/>
    <p:sldId id="357" r:id="rId10"/>
    <p:sldId id="352" r:id="rId1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8A18"/>
    <a:srgbClr val="23961A"/>
    <a:srgbClr val="7DB95B"/>
    <a:srgbClr val="E4960A"/>
    <a:srgbClr val="3D7327"/>
    <a:srgbClr val="FFFFFF"/>
    <a:srgbClr val="08C828"/>
    <a:srgbClr val="2B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95" autoAdjust="0"/>
  </p:normalViewPr>
  <p:slideViewPr>
    <p:cSldViewPr>
      <p:cViewPr varScale="1">
        <p:scale>
          <a:sx n="112" d="100"/>
          <a:sy n="112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&#1044;&#1080;&#1089;&#1082;%20&#1044;\&#1057;&#1080;&#1083;&#1072;&#1077;&#1074;&#1072;\&#1086;&#1073;&#1088;&#1072;&#1097;&#1077;&#1085;&#1080;&#1103;\2%20&#1082;&#1074;%202024\&#1086;&#1090;&#1095;&#1077;&#1090;%202%20&#1082;&#1074;%202024.xls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поступивших обращений во 2 квартале, шт
</a:t>
            </a:r>
          </a:p>
        </c:rich>
      </c:tx>
      <c:layout>
        <c:manualLayout>
          <c:xMode val="edge"/>
          <c:yMode val="edge"/>
          <c:x val="0.12981797035849563"/>
          <c:y val="1.8165045545777365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215157411529912E-2"/>
          <c:y val="0.26168051563349337"/>
          <c:w val="0.91997308372167763"/>
          <c:h val="0.58294549693549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таблицы!$A$50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3.548087739032621E-2"/>
                  <c:y val="-6.1762034514078114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98058278429482E-2"/>
                  <c:y val="-7.266121707538601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61347688681772E-2"/>
                  <c:y val="-5.8128973660308808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таблицы!$B$49:$C$49</c:f>
              <c:strCache>
                <c:ptCount val="2"/>
                <c:pt idx="0">
                  <c:v>2 квартал 2023 года</c:v>
                </c:pt>
                <c:pt idx="1">
                  <c:v>2 квартал 2024 года</c:v>
                </c:pt>
              </c:strCache>
            </c:strRef>
          </c:cat>
          <c:val>
            <c:numRef>
              <c:f>таблицы!$B$50:$C$50</c:f>
              <c:numCache>
                <c:formatCode>General</c:formatCode>
                <c:ptCount val="2"/>
                <c:pt idx="0">
                  <c:v>2721</c:v>
                </c:pt>
                <c:pt idx="1">
                  <c:v>3064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0414464"/>
        <c:axId val="2050406848"/>
        <c:axId val="0"/>
      </c:bar3DChart>
      <c:catAx>
        <c:axId val="205041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06848"/>
        <c:crosses val="autoZero"/>
        <c:auto val="1"/>
        <c:lblAlgn val="ctr"/>
        <c:lblOffset val="100"/>
        <c:noMultiLvlLbl val="0"/>
      </c:catAx>
      <c:valAx>
        <c:axId val="20504068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44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результаты рассмотрения обращений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таблицы!$AF$40</c:f>
              <c:strCache>
                <c:ptCount val="1"/>
                <c:pt idx="0">
                  <c:v>2 кв 2024 год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таблицы!$AE$41:$AE$45</c:f>
              <c:strCache>
                <c:ptCount val="5"/>
                <c:pt idx="0">
                  <c:v>меры приняты</c:v>
                </c:pt>
                <c:pt idx="1">
                  <c:v>поддержано</c:v>
                </c:pt>
                <c:pt idx="2">
                  <c:v>разъяснено</c:v>
                </c:pt>
                <c:pt idx="3">
                  <c:v>дан ответ автору</c:v>
                </c:pt>
                <c:pt idx="4">
                  <c:v>без ответа</c:v>
                </c:pt>
              </c:strCache>
            </c:strRef>
          </c:cat>
          <c:val>
            <c:numRef>
              <c:f>таблицы!$AF$41:$AF$45</c:f>
              <c:numCache>
                <c:formatCode>General</c:formatCode>
                <c:ptCount val="5"/>
                <c:pt idx="0">
                  <c:v>208</c:v>
                </c:pt>
                <c:pt idx="1">
                  <c:v>357</c:v>
                </c:pt>
                <c:pt idx="2">
                  <c:v>1399</c:v>
                </c:pt>
                <c:pt idx="3">
                  <c:v>120</c:v>
                </c:pt>
                <c:pt idx="4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732232990107"/>
          <c:y val="0.28395325926724913"/>
          <c:w val="0.17949803149606303"/>
          <c:h val="0.4178103764426707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2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вопросов, поднятых в обращениях во 2 квартале, шт</a:t>
            </a:r>
          </a:p>
        </c:rich>
      </c:tx>
      <c:layout>
        <c:manualLayout>
          <c:xMode val="edge"/>
          <c:yMode val="edge"/>
          <c:x val="0.12966068317090615"/>
          <c:y val="1.3888821172895183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823285448097608E-2"/>
          <c:y val="0.24193586283300988"/>
          <c:w val="0.92017671455190242"/>
          <c:h val="0.660688252147702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таблицы!$A$77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4.1916167664670656E-2"/>
                  <c:y val="-7.40740740740740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7904191616766539E-2"/>
                  <c:y val="-8.796296296296300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912175648702596E-2"/>
                  <c:y val="-6.0185185185185182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таблицы!$B$76:$C$76</c:f>
              <c:strCache>
                <c:ptCount val="2"/>
                <c:pt idx="0">
                  <c:v>2 квартал 2023 года</c:v>
                </c:pt>
                <c:pt idx="1">
                  <c:v>2 квартал 2024 года</c:v>
                </c:pt>
              </c:strCache>
            </c:strRef>
          </c:cat>
          <c:val>
            <c:numRef>
              <c:f>таблицы!$B$77:$C$77</c:f>
              <c:numCache>
                <c:formatCode>General</c:formatCode>
                <c:ptCount val="2"/>
                <c:pt idx="0">
                  <c:v>3477</c:v>
                </c:pt>
                <c:pt idx="1">
                  <c:v>3301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0419904"/>
        <c:axId val="2050412832"/>
        <c:axId val="0"/>
      </c:bar3DChart>
      <c:catAx>
        <c:axId val="205041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2832"/>
        <c:crosses val="autoZero"/>
        <c:auto val="1"/>
        <c:lblAlgn val="ctr"/>
        <c:lblOffset val="100"/>
        <c:noMultiLvlLbl val="0"/>
      </c:catAx>
      <c:valAx>
        <c:axId val="2050412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99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0853969795920397E-2"/>
          <c:y val="0.14548373275761337"/>
          <c:w val="0.71743723824469174"/>
          <c:h val="0.59718641771185943"/>
        </c:manualLayout>
      </c:layout>
      <c:bar3DChart>
        <c:barDir val="col"/>
        <c:grouping val="clustered"/>
        <c:varyColors val="0"/>
        <c:ser>
          <c:idx val="0"/>
          <c:order val="0"/>
          <c:tx>
            <c:v>2 кв 2023 года</c:v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</c:v>
                </c:pt>
                <c:pt idx="4">
                  <c:v>ЖКХ</c:v>
                </c:pt>
              </c:strCache>
            </c:strRef>
          </c:cat>
          <c:val>
            <c:numRef>
              <c:f>таблицы!$H$35:$H$39</c:f>
              <c:numCache>
                <c:formatCode>General</c:formatCode>
                <c:ptCount val="5"/>
                <c:pt idx="0">
                  <c:v>224</c:v>
                </c:pt>
                <c:pt idx="1">
                  <c:v>265</c:v>
                </c:pt>
                <c:pt idx="2">
                  <c:v>1812</c:v>
                </c:pt>
                <c:pt idx="3">
                  <c:v>227</c:v>
                </c:pt>
                <c:pt idx="4">
                  <c:v>949</c:v>
                </c:pt>
              </c:numCache>
            </c:numRef>
          </c:val>
        </c:ser>
        <c:ser>
          <c:idx val="1"/>
          <c:order val="1"/>
          <c:tx>
            <c:v>2 кв 2024 года</c:v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dLbl>
              <c:idx val="1"/>
              <c:layout>
                <c:manualLayout>
                  <c:x val="9.4222233301371958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191112662192075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191112662191936E-2"/>
                  <c:y val="-8.4875562720133283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</c:v>
                </c:pt>
                <c:pt idx="4">
                  <c:v>ЖКХ</c:v>
                </c:pt>
              </c:strCache>
            </c:strRef>
          </c:cat>
          <c:val>
            <c:numRef>
              <c:f>таблицы!$I$35:$I$39</c:f>
              <c:numCache>
                <c:formatCode>General</c:formatCode>
                <c:ptCount val="5"/>
                <c:pt idx="0">
                  <c:v>279</c:v>
                </c:pt>
                <c:pt idx="1">
                  <c:v>254</c:v>
                </c:pt>
                <c:pt idx="2">
                  <c:v>1679</c:v>
                </c:pt>
                <c:pt idx="3">
                  <c:v>228</c:v>
                </c:pt>
                <c:pt idx="4">
                  <c:v>861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0418816"/>
        <c:axId val="2050411744"/>
        <c:axId val="0"/>
      </c:bar3DChart>
      <c:catAx>
        <c:axId val="205041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2700000" vert="horz"/>
          <a:lstStyle/>
          <a:p>
            <a:pPr>
              <a:defRPr sz="8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1744"/>
        <c:crosses val="autoZero"/>
        <c:auto val="1"/>
        <c:lblAlgn val="ctr"/>
        <c:lblOffset val="100"/>
        <c:noMultiLvlLbl val="0"/>
      </c:catAx>
      <c:valAx>
        <c:axId val="205041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88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200" b="1"/>
              <a:t>количество вопросов в обращениях по сферам, шт</a:t>
            </a:r>
          </a:p>
        </c:rich>
      </c:tx>
      <c:layout>
        <c:manualLayout>
          <c:xMode val="edge"/>
          <c:yMode val="edge"/>
          <c:x val="0.23132815269420465"/>
          <c:y val="5.597372128891017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669810789361996"/>
          <c:y val="5.4316629961484703E-2"/>
          <c:w val="0.5382071417855635"/>
          <c:h val="0.81764905823553669"/>
        </c:manualLayout>
      </c:layout>
      <c:radarChart>
        <c:radarStyle val="marker"/>
        <c:varyColors val="0"/>
        <c:ser>
          <c:idx val="0"/>
          <c:order val="0"/>
          <c:tx>
            <c:strRef>
              <c:f>таблицы!$H$34</c:f>
              <c:strCache>
                <c:ptCount val="1"/>
                <c:pt idx="0">
                  <c:v>2 кв 2023 года</c:v>
                </c:pt>
              </c:strCache>
            </c:strRef>
          </c:tx>
          <c:spPr>
            <a:ln w="57150">
              <a:solidFill>
                <a:srgbClr val="00B05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B050"/>
              </a:solidFill>
              <a:ln w="57150"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1.7475219906348479E-2"/>
                  <c:y val="5.54182736025871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911568725513762E-3"/>
                  <c:y val="-2.0696214874150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8552203319932241E-2"/>
                  <c:y val="-2.76894713122033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2053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081300859318181E-2"/>
                  <c:y val="-4.6308459790586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738571570160938E-2"/>
                  <c:y val="5.0228971115652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</c:v>
                </c:pt>
                <c:pt idx="4">
                  <c:v>ЖКХ</c:v>
                </c:pt>
              </c:strCache>
            </c:strRef>
          </c:cat>
          <c:val>
            <c:numRef>
              <c:f>таблицы!$H$35:$H$39</c:f>
              <c:numCache>
                <c:formatCode>General</c:formatCode>
                <c:ptCount val="5"/>
                <c:pt idx="0">
                  <c:v>224</c:v>
                </c:pt>
                <c:pt idx="1">
                  <c:v>265</c:v>
                </c:pt>
                <c:pt idx="2">
                  <c:v>1812</c:v>
                </c:pt>
                <c:pt idx="3">
                  <c:v>227</c:v>
                </c:pt>
                <c:pt idx="4">
                  <c:v>949</c:v>
                </c:pt>
              </c:numCache>
            </c:numRef>
          </c:val>
        </c:ser>
        <c:ser>
          <c:idx val="1"/>
          <c:order val="1"/>
          <c:tx>
            <c:strRef>
              <c:f>таблицы!$I$34</c:f>
              <c:strCache>
                <c:ptCount val="1"/>
                <c:pt idx="0">
                  <c:v>2 кв 2024 года</c:v>
                </c:pt>
              </c:strCache>
            </c:strRef>
          </c:tx>
          <c:spPr>
            <a:ln w="28575">
              <a:solidFill>
                <a:srgbClr val="FFC00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C000"/>
              </a:solidFill>
              <a:ln w="28575">
                <a:solidFill>
                  <a:srgbClr val="FFC000"/>
                </a:solidFill>
                <a:prstDash val="solid"/>
              </a:ln>
            </c:spPr>
          </c:marker>
          <c:dPt>
            <c:idx val="2"/>
            <c:bubble3D val="0"/>
          </c:dPt>
          <c:dLbls>
            <c:dLbl>
              <c:idx val="0"/>
              <c:layout>
                <c:manualLayout>
                  <c:x val="1.4679585006701101E-3"/>
                  <c:y val="2.1098415661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730639242469337E-3"/>
                  <c:y val="3.2093872838946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3460467150989699E-2"/>
                  <c:y val="-6.79404405306125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1859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6364783405792822E-3"/>
                  <c:y val="-1.6273135220924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3549509050580491E-2"/>
                  <c:y val="1.1675526083115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</c:v>
                </c:pt>
                <c:pt idx="4">
                  <c:v>ЖКХ</c:v>
                </c:pt>
              </c:strCache>
            </c:strRef>
          </c:cat>
          <c:val>
            <c:numRef>
              <c:f>таблицы!$I$35:$I$39</c:f>
              <c:numCache>
                <c:formatCode>General</c:formatCode>
                <c:ptCount val="5"/>
                <c:pt idx="0">
                  <c:v>279</c:v>
                </c:pt>
                <c:pt idx="1">
                  <c:v>254</c:v>
                </c:pt>
                <c:pt idx="2">
                  <c:v>1679</c:v>
                </c:pt>
                <c:pt idx="3">
                  <c:v>228</c:v>
                </c:pt>
                <c:pt idx="4">
                  <c:v>861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50415008"/>
        <c:axId val="2050416096"/>
      </c:radarChart>
      <c:catAx>
        <c:axId val="205041500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050416096"/>
        <c:crosses val="autoZero"/>
        <c:auto val="0"/>
        <c:lblAlgn val="ctr"/>
        <c:lblOffset val="100"/>
        <c:noMultiLvlLbl val="0"/>
      </c:catAx>
      <c:valAx>
        <c:axId val="20504160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050415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38603240427373"/>
          <c:y val="0.50666351706036739"/>
          <c:w val="0.17295451235080928"/>
          <c:h val="0.1536239370078740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b="1"/>
              <a:t>количество вопросов по сферам, в %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5204161176998341"/>
          <c:y val="0.12772388847834309"/>
          <c:w val="0.55593768405984489"/>
          <c:h val="0.68201766102356354"/>
        </c:manualLayout>
      </c:layout>
      <c:radarChart>
        <c:radarStyle val="marker"/>
        <c:varyColors val="0"/>
        <c:ser>
          <c:idx val="3"/>
          <c:order val="0"/>
          <c:tx>
            <c:strRef>
              <c:f>таблицы!$K$34</c:f>
              <c:strCache>
                <c:ptCount val="1"/>
                <c:pt idx="0">
                  <c:v>2кв 2018 года</c:v>
                </c:pt>
              </c:strCache>
            </c:strRef>
          </c:tx>
          <c:spPr>
            <a:ln w="38100">
              <a:solidFill>
                <a:srgbClr val="FFC000"/>
              </a:solidFill>
              <a:prstDash val="solid"/>
            </a:ln>
          </c:spPr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таблицы!$K$35:$K$39</c:f>
            </c:numRef>
          </c:val>
        </c:ser>
        <c:ser>
          <c:idx val="4"/>
          <c:order val="1"/>
          <c:tx>
            <c:strRef>
              <c:f>таблицы!$L$34</c:f>
              <c:strCache>
                <c:ptCount val="1"/>
                <c:pt idx="0">
                  <c:v>2 кв 2023 года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таблицы!$L$35:$L$39</c:f>
              <c:numCache>
                <c:formatCode>0%</c:formatCode>
                <c:ptCount val="5"/>
                <c:pt idx="0">
                  <c:v>5.521659548505186E-2</c:v>
                </c:pt>
                <c:pt idx="1">
                  <c:v>6.863941427699817E-2</c:v>
                </c:pt>
                <c:pt idx="2">
                  <c:v>0.62629652226967658</c:v>
                </c:pt>
                <c:pt idx="3">
                  <c:v>4.2403904820012203E-2</c:v>
                </c:pt>
                <c:pt idx="4">
                  <c:v>0.20744356314826112</c:v>
                </c:pt>
              </c:numCache>
            </c:numRef>
          </c:val>
        </c:ser>
        <c:ser>
          <c:idx val="5"/>
          <c:order val="2"/>
          <c:tx>
            <c:strRef>
              <c:f>таблицы!$M$34</c:f>
              <c:strCache>
                <c:ptCount val="1"/>
                <c:pt idx="0">
                  <c:v>2 кв 2024 года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таблицы!$M$35:$M$39</c:f>
              <c:numCache>
                <c:formatCode>0%</c:formatCode>
                <c:ptCount val="5"/>
                <c:pt idx="0">
                  <c:v>6.2064387653501495E-2</c:v>
                </c:pt>
                <c:pt idx="1">
                  <c:v>4.6133421838698972E-2</c:v>
                </c:pt>
                <c:pt idx="2">
                  <c:v>0.61466976435446397</c:v>
                </c:pt>
                <c:pt idx="3">
                  <c:v>4.4142051111848657E-2</c:v>
                </c:pt>
                <c:pt idx="4">
                  <c:v>0.2329903750414869</c:v>
                </c:pt>
              </c:numCache>
            </c:numRef>
          </c:val>
        </c:ser>
        <c:ser>
          <c:idx val="0"/>
          <c:order val="3"/>
          <c:tx>
            <c:strRef>
              <c:f>таблицы!$K$34</c:f>
              <c:strCache>
                <c:ptCount val="1"/>
                <c:pt idx="0">
                  <c:v>2кв 2018 года</c:v>
                </c:pt>
              </c:strCache>
            </c:strRef>
          </c:tx>
          <c:spPr>
            <a:ln w="38100">
              <a:solidFill>
                <a:srgbClr val="FFC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C000"/>
              </a:solidFill>
              <a:ln w="38100">
                <a:solidFill>
                  <a:srgbClr val="FFC000"/>
                </a:solidFill>
                <a:prstDash val="solid"/>
              </a:ln>
            </c:spPr>
          </c:marker>
          <c:dLbls>
            <c:spPr>
              <a:solidFill>
                <a:srgbClr val="FFC000"/>
              </a:solidFill>
            </c:spPr>
            <c:txPr>
              <a:bodyPr/>
              <a:lstStyle/>
              <a:p>
                <a:pPr>
                  <a:defRPr sz="8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таблицы!$K$35:$K$39</c:f>
            </c:numRef>
          </c:val>
        </c:ser>
        <c:ser>
          <c:idx val="1"/>
          <c:order val="4"/>
          <c:tx>
            <c:strRef>
              <c:f>таблицы!$L$34</c:f>
              <c:strCache>
                <c:ptCount val="1"/>
                <c:pt idx="0">
                  <c:v>2 кв 2023 года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4.5118081410627314E-2"/>
                  <c:y val="3.6324101124210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5570910836671037E-2"/>
                  <c:y val="-1.3120156131333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123460278255003E-2"/>
                  <c:y val="-3.4743456695981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4909893429974319E-2"/>
                  <c:y val="-3.9839793657344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txPr>
              <a:bodyPr/>
              <a:lstStyle/>
              <a:p>
                <a:pPr>
                  <a:defRPr sz="11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таблицы!$L$35:$L$39</c:f>
              <c:numCache>
                <c:formatCode>0%</c:formatCode>
                <c:ptCount val="5"/>
                <c:pt idx="0">
                  <c:v>5.521659548505186E-2</c:v>
                </c:pt>
                <c:pt idx="1">
                  <c:v>6.863941427699817E-2</c:v>
                </c:pt>
                <c:pt idx="2">
                  <c:v>0.62629652226967658</c:v>
                </c:pt>
                <c:pt idx="3">
                  <c:v>4.2403904820012203E-2</c:v>
                </c:pt>
                <c:pt idx="4">
                  <c:v>0.20744356314826112</c:v>
                </c:pt>
              </c:numCache>
            </c:numRef>
          </c:val>
        </c:ser>
        <c:ser>
          <c:idx val="2"/>
          <c:order val="5"/>
          <c:tx>
            <c:strRef>
              <c:f>таблицы!$M$34</c:f>
              <c:strCache>
                <c:ptCount val="1"/>
                <c:pt idx="0">
                  <c:v>2 кв 2024 года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00B05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0"/>
              <c:layout>
                <c:manualLayout>
                  <c:x val="-3.3453121239587956E-2"/>
                  <c:y val="1.003890223459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27515006948591E-3"/>
                  <c:y val="3.2093792268858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1684573661657772E-2"/>
                  <c:y val="-4.2365635595488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0473790539952725E-2"/>
                  <c:y val="2.7735648268407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153158154945693E-2"/>
                  <c:y val="4.4669421133997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таблицы!$M$35:$M$39</c:f>
              <c:numCache>
                <c:formatCode>0%</c:formatCode>
                <c:ptCount val="5"/>
                <c:pt idx="0">
                  <c:v>6.2064387653501495E-2</c:v>
                </c:pt>
                <c:pt idx="1">
                  <c:v>4.6133421838698972E-2</c:v>
                </c:pt>
                <c:pt idx="2">
                  <c:v>0.61466976435446397</c:v>
                </c:pt>
                <c:pt idx="3">
                  <c:v>4.4142051111848657E-2</c:v>
                </c:pt>
                <c:pt idx="4">
                  <c:v>0.2329903750414869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50421536"/>
        <c:axId val="2050415552"/>
      </c:radarChart>
      <c:catAx>
        <c:axId val="205042153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050415552"/>
        <c:crosses val="autoZero"/>
        <c:auto val="0"/>
        <c:lblAlgn val="ctr"/>
        <c:lblOffset val="100"/>
        <c:noMultiLvlLbl val="0"/>
      </c:catAx>
      <c:valAx>
        <c:axId val="2050415552"/>
        <c:scaling>
          <c:orientation val="minMax"/>
          <c:max val="0.5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050421536"/>
        <c:crosses val="autoZero"/>
        <c:crossBetween val="between"/>
        <c:majorUnit val="0.2"/>
        <c:minorUnit val="0.2"/>
      </c:valAx>
      <c:spPr>
        <a:noFill/>
        <a:ln w="25400">
          <a:noFill/>
        </a:ln>
      </c:spPr>
    </c:plotArea>
    <c:legend>
      <c:legendPos val="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75684311191911946"/>
          <c:y val="0.43888108598474784"/>
          <c:w val="0.24079524998248417"/>
          <c:h val="0.17524341563142345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обращений по каналу поступления во 2 квартале, шт</a:t>
            </a:r>
          </a:p>
        </c:rich>
      </c:tx>
      <c:layout>
        <c:manualLayout>
          <c:xMode val="edge"/>
          <c:yMode val="edge"/>
          <c:x val="0.16972050974248376"/>
          <c:y val="2.264121094452234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65114686899457E-2"/>
          <c:y val="0.10583844089678925"/>
          <c:w val="0.8268690421867062"/>
          <c:h val="0.83529828551539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таблицы!$U$4</c:f>
              <c:strCache>
                <c:ptCount val="1"/>
                <c:pt idx="0">
                  <c:v>2 квартал 2023 года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таблицы!$S$5:$T$7</c:f>
              <c:strCache>
                <c:ptCount val="3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</c:strCache>
            </c:strRef>
          </c:cat>
          <c:val>
            <c:numRef>
              <c:f>таблицы!$U$5:$U$7</c:f>
              <c:numCache>
                <c:formatCode>General</c:formatCode>
                <c:ptCount val="3"/>
                <c:pt idx="0">
                  <c:v>2640</c:v>
                </c:pt>
                <c:pt idx="1">
                  <c:v>38</c:v>
                </c:pt>
                <c:pt idx="2">
                  <c:v>43</c:v>
                </c:pt>
              </c:numCache>
            </c:numRef>
          </c:val>
        </c:ser>
        <c:ser>
          <c:idx val="1"/>
          <c:order val="1"/>
          <c:tx>
            <c:strRef>
              <c:f>таблицы!$V$4</c:f>
              <c:strCache>
                <c:ptCount val="1"/>
                <c:pt idx="0">
                  <c:v>2 квартал 2024 года</c:v>
                </c:pt>
              </c:strCache>
            </c:strRef>
          </c:tx>
          <c:spPr>
            <a:solidFill>
              <a:srgbClr val="FBAC1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таблицы!$S$5:$T$7</c:f>
              <c:strCache>
                <c:ptCount val="3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</c:strCache>
            </c:strRef>
          </c:cat>
          <c:val>
            <c:numRef>
              <c:f>таблицы!$V$5:$V$7</c:f>
              <c:numCache>
                <c:formatCode>General</c:formatCode>
                <c:ptCount val="3"/>
                <c:pt idx="0">
                  <c:v>3008</c:v>
                </c:pt>
                <c:pt idx="1">
                  <c:v>29</c:v>
                </c:pt>
                <c:pt idx="2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0409024"/>
        <c:axId val="2050420992"/>
      </c:barChart>
      <c:catAx>
        <c:axId val="205040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20992"/>
        <c:crosses val="autoZero"/>
        <c:auto val="1"/>
        <c:lblAlgn val="ctr"/>
        <c:lblOffset val="100"/>
        <c:noMultiLvlLbl val="0"/>
      </c:catAx>
      <c:valAx>
        <c:axId val="2050420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09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709515961667579"/>
          <c:y val="0.38961739371619647"/>
          <c:w val="0.15573880784281813"/>
          <c:h val="0.1334833145856768"/>
        </c:manualLayout>
      </c:layout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повторных и коллективных обращений во 2 квартале, шт</a:t>
            </a:r>
          </a:p>
        </c:rich>
      </c:tx>
      <c:layout>
        <c:manualLayout>
          <c:xMode val="edge"/>
          <c:yMode val="edge"/>
          <c:x val="0.18806544972432862"/>
          <c:y val="1.628373376404872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127443519867566"/>
          <c:y val="0.14746878738795383"/>
          <c:w val="0.64367901985785014"/>
          <c:h val="0.72476804932078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таблицы!$J$14</c:f>
              <c:strCache>
                <c:ptCount val="1"/>
                <c:pt idx="0">
                  <c:v>2 квартал 2023 года</c:v>
                </c:pt>
              </c:strCache>
            </c:strRef>
          </c:tx>
          <c:spPr>
            <a:solidFill>
              <a:srgbClr val="008A3E"/>
            </a:solidFill>
            <a:ln>
              <a:solidFill>
                <a:srgbClr val="00B050"/>
              </a:solidFill>
            </a:ln>
          </c:spPr>
          <c:invertIfNegative val="0"/>
          <c:dLbls>
            <c:dLbl>
              <c:idx val="0"/>
              <c:layout>
                <c:manualLayout>
                  <c:x val="1.5822863165282643E-3"/>
                  <c:y val="-9.1386423978933092E-3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таблицы!$K$13:$M$13</c:f>
              <c:strCache>
                <c:ptCount val="2"/>
                <c:pt idx="0">
                  <c:v>коллективные</c:v>
                </c:pt>
                <c:pt idx="1">
                  <c:v>повторные</c:v>
                </c:pt>
              </c:strCache>
            </c:strRef>
          </c:cat>
          <c:val>
            <c:numRef>
              <c:f>таблицы!$K$14:$M$14</c:f>
              <c:numCache>
                <c:formatCode>General</c:formatCode>
                <c:ptCount val="2"/>
                <c:pt idx="0">
                  <c:v>91</c:v>
                </c:pt>
                <c:pt idx="1">
                  <c:v>31</c:v>
                </c:pt>
              </c:numCache>
            </c:numRef>
          </c:val>
        </c:ser>
        <c:ser>
          <c:idx val="1"/>
          <c:order val="1"/>
          <c:tx>
            <c:strRef>
              <c:f>таблицы!$J$15</c:f>
              <c:strCache>
                <c:ptCount val="1"/>
                <c:pt idx="0">
                  <c:v>2 квартал 2024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2B800"/>
              </a:solidFill>
            </c:spPr>
          </c:dPt>
          <c:dLbls>
            <c:dLbl>
              <c:idx val="0"/>
              <c:layout>
                <c:manualLayout>
                  <c:x val="2.9946959282340898E-3"/>
                  <c:y val="8.6362874400445731E-3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таблицы!$K$13:$M$13</c:f>
              <c:strCache>
                <c:ptCount val="2"/>
                <c:pt idx="0">
                  <c:v>коллективные</c:v>
                </c:pt>
                <c:pt idx="1">
                  <c:v>повторные</c:v>
                </c:pt>
              </c:strCache>
            </c:strRef>
          </c:cat>
          <c:val>
            <c:numRef>
              <c:f>таблицы!$K$15:$M$15</c:f>
              <c:numCache>
                <c:formatCode>General</c:formatCode>
                <c:ptCount val="2"/>
                <c:pt idx="0">
                  <c:v>151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0413376"/>
        <c:axId val="2050406304"/>
      </c:barChart>
      <c:catAx>
        <c:axId val="205041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06304"/>
        <c:crosses val="autoZero"/>
        <c:auto val="1"/>
        <c:lblAlgn val="ctr"/>
        <c:lblOffset val="100"/>
        <c:noMultiLvlLbl val="0"/>
      </c:catAx>
      <c:valAx>
        <c:axId val="2050406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3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25785380523539"/>
          <c:y val="0.44253775970311404"/>
          <c:w val="0.15009264499021813"/>
          <c:h val="0.2905448357416861"/>
        </c:manualLayout>
      </c:layout>
      <c:overlay val="0"/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АКТУАЛЬНЫЕ ТЕМЫ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'свод 2 кв 2024'!$G$2</c:f>
              <c:strCache>
                <c:ptCount val="1"/>
                <c:pt idx="0">
                  <c:v>2 кв 2024 года</c:v>
                </c:pt>
              </c:strCache>
            </c:strRef>
          </c:tx>
          <c:spPr>
            <a:solidFill>
              <a:srgbClr val="FFCC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'свод 2 кв 2024'!$F$3:$F$16</c:f>
              <c:strCache>
                <c:ptCount val="14"/>
                <c:pt idx="0">
                  <c:v>Торговля, размещение торговых точек, развитие предпринимательской деятельности, ответственнойсть за нарушение</c:v>
                </c:pt>
                <c:pt idx="1">
                  <c:v>Арендные отношения</c:v>
                </c:pt>
                <c:pt idx="2">
                  <c:v>Улучшение жилищных условий, ветхое, аварийное жилье, выделение жилья, переселение</c:v>
                </c:pt>
                <c:pt idx="3">
                  <c:v>Вопросы ДОУ, СОШ.</c:v>
                </c:pt>
                <c:pt idx="4">
                  <c:v>Нарушение правил парковки автотранспорта, в том числе на внутридворовой территории и вне организованных автостоянок</c:v>
                </c:pt>
                <c:pt idx="5">
                  <c:v> Управляющие организации, товарищества собственников жилья и иные формы управления собственностью</c:v>
                </c:pt>
                <c:pt idx="6">
                  <c:v>Финансовая помощь,выплаты пособий и компенсаций</c:v>
                </c:pt>
                <c:pt idx="7">
                  <c:v>Содержание общего имущества, капремонт.</c:v>
                </c:pt>
                <c:pt idx="8">
                  <c:v>Уборка мусора, снега, листьев и т.д.</c:v>
                </c:pt>
                <c:pt idx="9">
                  <c:v>Обращение с твердыми коммунальными отходами, свалки</c:v>
                </c:pt>
                <c:pt idx="10">
                  <c:v>Предоставление коммунальных услуг ненадлежащего качества, оплата услуг, перебои</c:v>
                </c:pt>
                <c:pt idx="11">
                  <c:v>Градостроительство. Архитектура и проектирование</c:v>
                </c:pt>
                <c:pt idx="12">
                  <c:v>Дорожное хозяйство, транспорт, тротуары, аварийность, строительство и ремонт дорог, мостов</c:v>
                </c:pt>
                <c:pt idx="13">
                  <c:v>Комплексное благоустройство</c:v>
                </c:pt>
              </c:strCache>
            </c:strRef>
          </c:cat>
          <c:val>
            <c:numRef>
              <c:f>'свод 2 кв 2024'!$G$3:$G$16</c:f>
              <c:numCache>
                <c:formatCode>General</c:formatCode>
                <c:ptCount val="14"/>
                <c:pt idx="0">
                  <c:v>23</c:v>
                </c:pt>
                <c:pt idx="1">
                  <c:v>29</c:v>
                </c:pt>
                <c:pt idx="2">
                  <c:v>33</c:v>
                </c:pt>
                <c:pt idx="3">
                  <c:v>50</c:v>
                </c:pt>
                <c:pt idx="4">
                  <c:v>90</c:v>
                </c:pt>
                <c:pt idx="5">
                  <c:v>102</c:v>
                </c:pt>
                <c:pt idx="6">
                  <c:v>103</c:v>
                </c:pt>
                <c:pt idx="7">
                  <c:v>129</c:v>
                </c:pt>
                <c:pt idx="8">
                  <c:v>170</c:v>
                </c:pt>
                <c:pt idx="9">
                  <c:v>183</c:v>
                </c:pt>
                <c:pt idx="10">
                  <c:v>203</c:v>
                </c:pt>
                <c:pt idx="11">
                  <c:v>291</c:v>
                </c:pt>
                <c:pt idx="12">
                  <c:v>346</c:v>
                </c:pt>
                <c:pt idx="13">
                  <c:v>364</c:v>
                </c:pt>
              </c:numCache>
            </c:numRef>
          </c:val>
        </c:ser>
        <c:ser>
          <c:idx val="1"/>
          <c:order val="1"/>
          <c:tx>
            <c:strRef>
              <c:f>'свод 2 кв 2024'!$H$2</c:f>
              <c:strCache>
                <c:ptCount val="1"/>
                <c:pt idx="0">
                  <c:v>2 кв 2023 года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'свод 2 кв 2024'!$F$3:$F$16</c:f>
              <c:strCache>
                <c:ptCount val="14"/>
                <c:pt idx="0">
                  <c:v>Торговля, размещение торговых точек, развитие предпринимательской деятельности, ответственнойсть за нарушение</c:v>
                </c:pt>
                <c:pt idx="1">
                  <c:v>Арендные отношения</c:v>
                </c:pt>
                <c:pt idx="2">
                  <c:v>Улучшение жилищных условий, ветхое, аварийное жилье, выделение жилья, переселение</c:v>
                </c:pt>
                <c:pt idx="3">
                  <c:v>Вопросы ДОУ, СОШ.</c:v>
                </c:pt>
                <c:pt idx="4">
                  <c:v>Нарушение правил парковки автотранспорта, в том числе на внутридворовой территории и вне организованных автостоянок</c:v>
                </c:pt>
                <c:pt idx="5">
                  <c:v> Управляющие организации, товарищества собственников жилья и иные формы управления собственностью</c:v>
                </c:pt>
                <c:pt idx="6">
                  <c:v>Финансовая помощь,выплаты пособий и компенсаций</c:v>
                </c:pt>
                <c:pt idx="7">
                  <c:v>Содержание общего имущества, капремонт.</c:v>
                </c:pt>
                <c:pt idx="8">
                  <c:v>Уборка мусора, снега, листьев и т.д.</c:v>
                </c:pt>
                <c:pt idx="9">
                  <c:v>Обращение с твердыми коммунальными отходами, свалки</c:v>
                </c:pt>
                <c:pt idx="10">
                  <c:v>Предоставление коммунальных услуг ненадлежащего качества, оплата услуг, перебои</c:v>
                </c:pt>
                <c:pt idx="11">
                  <c:v>Градостроительство. Архитектура и проектирование</c:v>
                </c:pt>
                <c:pt idx="12">
                  <c:v>Дорожное хозяйство, транспорт, тротуары, аварийность, строительство и ремонт дорог, мостов</c:v>
                </c:pt>
                <c:pt idx="13">
                  <c:v>Комплексное благоустройство</c:v>
                </c:pt>
              </c:strCache>
            </c:strRef>
          </c:cat>
          <c:val>
            <c:numRef>
              <c:f>'свод 2 кв 2024'!$H$3:$H$16</c:f>
              <c:numCache>
                <c:formatCode>General</c:formatCode>
                <c:ptCount val="14"/>
                <c:pt idx="0">
                  <c:v>86</c:v>
                </c:pt>
                <c:pt idx="1">
                  <c:v>37</c:v>
                </c:pt>
                <c:pt idx="2">
                  <c:v>76</c:v>
                </c:pt>
                <c:pt idx="3">
                  <c:v>39</c:v>
                </c:pt>
                <c:pt idx="4">
                  <c:v>90</c:v>
                </c:pt>
                <c:pt idx="5">
                  <c:v>116</c:v>
                </c:pt>
                <c:pt idx="6">
                  <c:v>95</c:v>
                </c:pt>
                <c:pt idx="7">
                  <c:v>108</c:v>
                </c:pt>
                <c:pt idx="8">
                  <c:v>201</c:v>
                </c:pt>
                <c:pt idx="9">
                  <c:v>160</c:v>
                </c:pt>
                <c:pt idx="10">
                  <c:v>363</c:v>
                </c:pt>
                <c:pt idx="11">
                  <c:v>130</c:v>
                </c:pt>
                <c:pt idx="12">
                  <c:v>346</c:v>
                </c:pt>
                <c:pt idx="13">
                  <c:v>518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50409568"/>
        <c:axId val="2050407392"/>
      </c:barChart>
      <c:catAx>
        <c:axId val="2050409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50407392"/>
        <c:crosses val="autoZero"/>
        <c:auto val="1"/>
        <c:lblAlgn val="ctr"/>
        <c:lblOffset val="100"/>
        <c:noMultiLvlLbl val="0"/>
      </c:catAx>
      <c:valAx>
        <c:axId val="2050407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50409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400"/>
              <a:t>динамика поступивших обращений и вопросов, поднятый в них в 1 полугодии по годам, шт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таблицы!$AD$68</c:f>
              <c:strCache>
                <c:ptCount val="1"/>
                <c:pt idx="0">
                  <c:v>количество поступивших обращений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таблицы!$AE$67:$AF$67</c:f>
              <c:strCache>
                <c:ptCount val="2"/>
                <c:pt idx="0">
                  <c:v>1 полугодие 2023</c:v>
                </c:pt>
                <c:pt idx="1">
                  <c:v>1 полугодие 2024</c:v>
                </c:pt>
              </c:strCache>
            </c:strRef>
          </c:cat>
          <c:val>
            <c:numRef>
              <c:f>таблицы!$AE$68:$AF$68</c:f>
              <c:numCache>
                <c:formatCode>General</c:formatCode>
                <c:ptCount val="2"/>
                <c:pt idx="0">
                  <c:v>4801</c:v>
                </c:pt>
                <c:pt idx="1">
                  <c:v>5524</c:v>
                </c:pt>
              </c:numCache>
            </c:numRef>
          </c:val>
        </c:ser>
        <c:ser>
          <c:idx val="1"/>
          <c:order val="1"/>
          <c:tx>
            <c:strRef>
              <c:f>таблицы!$AD$69</c:f>
              <c:strCache>
                <c:ptCount val="1"/>
                <c:pt idx="0">
                  <c:v>количество вопросов, поднятых в обращениях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917781119632736E-3"/>
                  <c:y val="0.2235396214842437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таблицы!$AE$67:$AF$67</c:f>
              <c:strCache>
                <c:ptCount val="2"/>
                <c:pt idx="0">
                  <c:v>1 полугодие 2023</c:v>
                </c:pt>
                <c:pt idx="1">
                  <c:v>1 полугодие 2024</c:v>
                </c:pt>
              </c:strCache>
            </c:strRef>
          </c:cat>
          <c:val>
            <c:numRef>
              <c:f>таблицы!$AE$69:$AF$69</c:f>
              <c:numCache>
                <c:formatCode>General</c:formatCode>
                <c:ptCount val="2"/>
                <c:pt idx="0">
                  <c:v>6021</c:v>
                </c:pt>
                <c:pt idx="1">
                  <c:v>5889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0416640"/>
        <c:axId val="2050420448"/>
      </c:barChart>
      <c:catAx>
        <c:axId val="205041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20448"/>
        <c:crosses val="autoZero"/>
        <c:auto val="1"/>
        <c:lblAlgn val="ctr"/>
        <c:lblOffset val="100"/>
        <c:noMultiLvlLbl val="0"/>
      </c:catAx>
      <c:valAx>
        <c:axId val="2050420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50416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348041546353102"/>
          <c:y val="0.42784057056159119"/>
          <c:w val="0.25520485197082321"/>
          <c:h val="0.34182841068917014"/>
        </c:manualLayout>
      </c:layout>
      <c:overlay val="0"/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0.4145</cdr:x>
      <cdr:y>0.91312</cdr:y>
    </cdr:from>
    <cdr:to>
      <cdr:x>0.41351</cdr:x>
      <cdr:y>0.91482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05149" y="3171825"/>
          <a:ext cx="3524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0.61732</cdr:x>
      <cdr:y>0.5367</cdr:y>
    </cdr:from>
    <cdr:to>
      <cdr:x>0.72123</cdr:x>
      <cdr:y>0.62869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93852" y="2749228"/>
          <a:ext cx="823755" cy="4712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/>
            <a:t>13 %</a:t>
          </a:r>
        </a:p>
        <a:p xmlns:a="http://schemas.openxmlformats.org/drawingml/2006/main">
          <a:pPr>
            <a:lnSpc>
              <a:spcPts val="1200"/>
            </a:lnSpc>
          </a:pPr>
          <a:endParaRPr lang="ru-RU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0.62534</cdr:x>
      <cdr:y>0.6898</cdr:y>
    </cdr:from>
    <cdr:to>
      <cdr:x>0.72016</cdr:x>
      <cdr:y>0.78247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46033" y="2085003"/>
          <a:ext cx="749962" cy="280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/>
            <a:t>- 5%</a:t>
          </a:r>
        </a:p>
        <a:p xmlns:a="http://schemas.openxmlformats.org/drawingml/2006/main">
          <a:endParaRPr lang="ru-RU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0.57402</cdr:x>
      <cdr:y>0.76853</cdr:y>
    </cdr:from>
    <cdr:to>
      <cdr:x>0.63432</cdr:x>
      <cdr:y>0.82556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12790" y="3881730"/>
          <a:ext cx="432048" cy="288032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/>
            <a:t>63%</a:t>
          </a:r>
        </a:p>
      </cdr:txBody>
    </cdr:sp>
  </cdr:relSizeAnchor>
  <cdr:relSizeAnchor xmlns:cdr="http://schemas.openxmlformats.org/drawingml/2006/chartDrawing">
    <cdr:from>
      <cdr:x>0.5297</cdr:x>
      <cdr:y>0.69637</cdr:y>
    </cdr:from>
    <cdr:to>
      <cdr:x>0.57961</cdr:x>
      <cdr:y>0.71683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345975" y="4787537"/>
          <a:ext cx="533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0.69462</cdr:x>
      <cdr:y>0.78279</cdr:y>
    </cdr:from>
    <cdr:to>
      <cdr:x>0.75492</cdr:x>
      <cdr:y>0.82556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976887" y="3953739"/>
          <a:ext cx="432048" cy="216024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/>
            <a:t>61%</a:t>
          </a:r>
        </a:p>
      </cdr:txBody>
    </cdr:sp>
  </cdr:relSizeAnchor>
  <cdr:relSizeAnchor xmlns:cdr="http://schemas.openxmlformats.org/drawingml/2006/chartDrawing">
    <cdr:from>
      <cdr:x>0.5297</cdr:x>
      <cdr:y>0.69637</cdr:y>
    </cdr:from>
    <cdr:to>
      <cdr:x>0.57961</cdr:x>
      <cdr:y>0.71683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5345975" y="4787537"/>
          <a:ext cx="533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0.2122</cdr:x>
      <cdr:y>0.25803</cdr:y>
    </cdr:from>
    <cdr:to>
      <cdr:x>0.27974</cdr:x>
      <cdr:y>0.33402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0801" y="1241767"/>
          <a:ext cx="452227" cy="365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/>
            <a:t>13,9</a:t>
          </a:r>
          <a:r>
            <a:rPr lang="ru-RU" sz="1100" b="1" baseline="0"/>
            <a:t> </a:t>
          </a:r>
          <a:r>
            <a:rPr lang="ru-RU" sz="1100" b="1"/>
            <a:t>%</a:t>
          </a:r>
        </a:p>
      </cdr:txBody>
    </cdr:sp>
  </cdr:relSizeAnchor>
  <cdr:relSizeAnchor xmlns:cdr="http://schemas.openxmlformats.org/drawingml/2006/chartDrawing">
    <cdr:from>
      <cdr:x>0.44145</cdr:x>
      <cdr:y>0.82603</cdr:y>
    </cdr:from>
    <cdr:to>
      <cdr:x>0.51742</cdr:x>
      <cdr:y>0.88745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260095" y="4031324"/>
          <a:ext cx="561036" cy="2997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-24%</a:t>
          </a:r>
        </a:p>
      </cdr:txBody>
    </cdr:sp>
  </cdr:relSizeAnchor>
  <cdr:relSizeAnchor xmlns:cdr="http://schemas.openxmlformats.org/drawingml/2006/chartDrawing">
    <cdr:from>
      <cdr:x>0.73092</cdr:x>
      <cdr:y>0.82328</cdr:y>
    </cdr:from>
    <cdr:to>
      <cdr:x>0.79678</cdr:x>
      <cdr:y>0.89976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375806" y="3962050"/>
          <a:ext cx="484393" cy="368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baseline="0"/>
            <a:t>-37 </a:t>
          </a:r>
          <a:r>
            <a:rPr lang="ru-RU" sz="1100" b="1"/>
            <a:t>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0.29267</cdr:x>
      <cdr:y>0.41087</cdr:y>
    </cdr:from>
    <cdr:to>
      <cdr:x>0.33086</cdr:x>
      <cdr:y>0.48147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25985" y="1529498"/>
          <a:ext cx="434001" cy="262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>
              <a:latin typeface="Times New Roman" pitchFamily="18" charset="0"/>
              <a:cs typeface="Times New Roman" pitchFamily="18" charset="0"/>
            </a:rPr>
            <a:t>66 %</a:t>
          </a:r>
        </a:p>
        <a:p xmlns:a="http://schemas.openxmlformats.org/drawingml/2006/main">
          <a:endParaRPr lang="ru-RU" sz="1200" b="1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0.8325</cdr:x>
      <cdr:y>0.76384</cdr:y>
    </cdr:from>
    <cdr:to>
      <cdr:x>0.88439</cdr:x>
      <cdr:y>0.81284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619185" y="3554186"/>
          <a:ext cx="467540" cy="2313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0.59593</cdr:x>
      <cdr:y>0.7432</cdr:y>
    </cdr:from>
    <cdr:to>
      <cdr:x>0.64754</cdr:x>
      <cdr:y>0.80653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056606" y="3458931"/>
          <a:ext cx="703473" cy="2993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0.60956</cdr:x>
      <cdr:y>0.80745</cdr:y>
    </cdr:from>
    <cdr:to>
      <cdr:x>0.70391</cdr:x>
      <cdr:y>0.89619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50225" y="2830480"/>
          <a:ext cx="750735" cy="311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/>
            <a:t>-61 %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0.18845</cdr:x>
      <cdr:y>0.35327</cdr:y>
    </cdr:from>
    <cdr:to>
      <cdr:x>0.25929</cdr:x>
      <cdr:y>0.4297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06286" y="1600200"/>
          <a:ext cx="489857" cy="353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0.48391</cdr:x>
      <cdr:y>0.43918</cdr:y>
    </cdr:from>
    <cdr:to>
      <cdr:x>0.54295</cdr:x>
      <cdr:y>0.50136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47357" y="1994807"/>
          <a:ext cx="408214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FE334-2935-4EB8-A738-CA9D6F2654A5}" type="datetimeFigureOut">
              <a:rPr lang="ru-RU" smtClean="0"/>
              <a:t>31.07.2024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BA242-4CCE-4995-BCFF-D6BF98A31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74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0CFF-9829-4C94-8E1F-04E16B7D275B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03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EC3E-75D9-4461-8B85-9046532E6ED5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8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DA0AF-60D0-4C70-89B8-A76950C240B0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20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7638-6B1E-432A-9C1F-F6A584E65E62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01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4EE08-2BB3-4560-830E-CCEC9F7E2155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97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0A1-C3A1-4AE6-B6E2-1C37A2701E1A}" type="datetime1">
              <a:rPr lang="ru-RU" smtClean="0"/>
              <a:t>31.07.2024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3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64CF-15FA-4DDB-93B5-B6389A1D1240}" type="datetime1">
              <a:rPr lang="ru-RU" smtClean="0"/>
              <a:t>31.07.2024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3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28C5C-380A-4BB8-873B-B79FBB3321EF}" type="datetime1">
              <a:rPr lang="ru-RU" smtClean="0"/>
              <a:t>31.07.2024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4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1DDC-F69B-42DD-B6D2-CCBD42A5091F}" type="datetime1">
              <a:rPr lang="ru-RU" smtClean="0"/>
              <a:t>31.07.2024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8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E5FA-1DC3-40A1-8BF7-528008A8C1BF}" type="datetime1">
              <a:rPr lang="ru-RU" smtClean="0"/>
              <a:t>31.07.2024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3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C6F2-58EB-4E34-AD4C-A9FBC5D23CCC}" type="datetime1">
              <a:rPr lang="ru-RU" smtClean="0"/>
              <a:t>31.07.2024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1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FB47-3078-405B-8B73-C848EF68BC57}" type="datetime1">
              <a:rPr lang="ru-RU" smtClean="0"/>
              <a:t>31.07.2024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3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4945" y="2132856"/>
            <a:ext cx="8424936" cy="1815882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работе с обращениями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организаций и общественных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объединений,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поступивших 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Администрацию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города Твери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 2 квартале 2024 года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971600" y="548679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5733256"/>
            <a:ext cx="7704856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04177" y="602128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25.07.2024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44544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10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46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0568"/>
            <a:ext cx="9144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6309320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158265" y="634753"/>
            <a:ext cx="7488832" cy="274042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рассмотрения обращений *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168643"/>
              </p:ext>
            </p:extLst>
          </p:nvPr>
        </p:nvGraphicFramePr>
        <p:xfrm>
          <a:off x="1691680" y="1628800"/>
          <a:ext cx="5241010" cy="4200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79290" y="6093296"/>
            <a:ext cx="12186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* НА ДАТУ ОТЧЕТА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388816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2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flipV="1">
            <a:off x="888247" y="548678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971600" y="548679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1349465" y="591679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поступивших обращений и вопросов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640250"/>
              </p:ext>
            </p:extLst>
          </p:nvPr>
        </p:nvGraphicFramePr>
        <p:xfrm>
          <a:off x="241643" y="1586367"/>
          <a:ext cx="4402644" cy="392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366364"/>
              </p:ext>
            </p:extLst>
          </p:nvPr>
        </p:nvGraphicFramePr>
        <p:xfrm>
          <a:off x="4740675" y="1693375"/>
          <a:ext cx="4295821" cy="35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480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3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971600" y="472713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1331640" y="532714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Динамика количества вопросов в разрезе тематических разделов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840698"/>
              </p:ext>
            </p:extLst>
          </p:nvPr>
        </p:nvGraphicFramePr>
        <p:xfrm>
          <a:off x="1719400" y="1181293"/>
          <a:ext cx="5859090" cy="2220750"/>
        </p:xfrm>
        <a:graphic>
          <a:graphicData uri="http://schemas.openxmlformats.org/drawingml/2006/table">
            <a:tbl>
              <a:tblPr/>
              <a:tblGrid>
                <a:gridCol w="2099874"/>
                <a:gridCol w="939804"/>
                <a:gridCol w="939804"/>
                <a:gridCol w="939804"/>
                <a:gridCol w="939804"/>
              </a:tblGrid>
              <a:tr h="233112">
                <a:tc rowSpan="3">
                  <a:txBody>
                    <a:bodyPr/>
                    <a:lstStyle/>
                    <a:p>
                      <a:pPr algn="ctr" fontAlgn="auto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Тематический раздел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и соотношение в % от общего количества обращений раздела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6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кв 2023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кв 2024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1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Государство, общество, политика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6,44%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8,45%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119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7,69%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1059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1812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52,11%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1679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50,86%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781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Оборона, безопасность, законность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6,91%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06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27,29%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26,08%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75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3477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527252"/>
              </p:ext>
            </p:extLst>
          </p:nvPr>
        </p:nvGraphicFramePr>
        <p:xfrm>
          <a:off x="1821903" y="4001281"/>
          <a:ext cx="5654085" cy="203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2800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67759" y="710972"/>
            <a:ext cx="7076473" cy="467504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обращений граждан по разделам</a:t>
            </a:r>
            <a:r>
              <a:rPr lang="ru-RU" sz="10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Общероссийского классификатора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491795"/>
              </p:ext>
            </p:extLst>
          </p:nvPr>
        </p:nvGraphicFramePr>
        <p:xfrm>
          <a:off x="1267759" y="1470129"/>
          <a:ext cx="6671635" cy="4799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21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67759" y="710972"/>
            <a:ext cx="7076473" cy="467504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в процентах от общего количества обращений граждан за отчетный период (структура обращений)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7775303"/>
              </p:ext>
            </p:extLst>
          </p:nvPr>
        </p:nvGraphicFramePr>
        <p:xfrm>
          <a:off x="1179290" y="1203454"/>
          <a:ext cx="7164942" cy="50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27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349465" y="591679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обращений по каналам поступления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1721531"/>
              </p:ext>
            </p:extLst>
          </p:nvPr>
        </p:nvGraphicFramePr>
        <p:xfrm>
          <a:off x="1066570" y="1197876"/>
          <a:ext cx="7384976" cy="4880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144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7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46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59632" y="771774"/>
            <a:ext cx="7488832" cy="274042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коллективных и повторных обращений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99886"/>
              </p:ext>
            </p:extLst>
          </p:nvPr>
        </p:nvGraphicFramePr>
        <p:xfrm>
          <a:off x="729887" y="1606632"/>
          <a:ext cx="7956913" cy="3505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364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88790" y="613676"/>
            <a:ext cx="7076473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/>
              <a:t>Актуальные </a:t>
            </a:r>
            <a:r>
              <a:rPr lang="ru-RU" sz="2000" dirty="0" smtClean="0"/>
              <a:t>темы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223975"/>
              </p:ext>
            </p:extLst>
          </p:nvPr>
        </p:nvGraphicFramePr>
        <p:xfrm>
          <a:off x="868389" y="1326805"/>
          <a:ext cx="7780734" cy="4261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4237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9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46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0568"/>
            <a:ext cx="9144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71600" y="6309320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158265" y="634753"/>
            <a:ext cx="7488832" cy="274042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Динамика поступивших обращений (1 полугодие)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1046699"/>
            <a:ext cx="6762424" cy="2166568"/>
          </a:xfrm>
          <a:prstGeom prst="rect">
            <a:avLst/>
          </a:prstGeom>
        </p:spPr>
      </p:pic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1934706"/>
              </p:ext>
            </p:extLst>
          </p:nvPr>
        </p:nvGraphicFramePr>
        <p:xfrm>
          <a:off x="2051720" y="3274845"/>
          <a:ext cx="5697321" cy="2833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60385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14979</TotalTime>
  <Words>316</Words>
  <Application>Microsoft Office PowerPoint</Application>
  <PresentationFormat>Экран (4:3)</PresentationFormat>
  <Paragraphs>117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Количество поступивших обращений и вопросов</vt:lpstr>
      <vt:lpstr>Динамика количества вопросов в разрезе тематических разделов</vt:lpstr>
      <vt:lpstr>Распределение обращений граждан по разделам Общероссийского классификатора</vt:lpstr>
      <vt:lpstr>Распределение в процентах от общего количества обращений граждан за отчетный период (структура обращений)</vt:lpstr>
      <vt:lpstr>Количество обращений по каналам поступления</vt:lpstr>
      <vt:lpstr>Количество коллективных и повторных обращений</vt:lpstr>
      <vt:lpstr>Актуальные темы</vt:lpstr>
      <vt:lpstr>Динамика поступивших обращений (1 полугодие)</vt:lpstr>
      <vt:lpstr>Результаты рассмотрения обращений *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ГОРОДА ТВЕРИ</dc:title>
  <dc:creator>user</dc:creator>
  <cp:lastModifiedBy>Силаева Ирина Ивановна</cp:lastModifiedBy>
  <cp:revision>348</cp:revision>
  <cp:lastPrinted>2019-11-29T14:10:55Z</cp:lastPrinted>
  <dcterms:created xsi:type="dcterms:W3CDTF">2017-03-22T12:13:20Z</dcterms:created>
  <dcterms:modified xsi:type="dcterms:W3CDTF">2024-07-31T11:27:41Z</dcterms:modified>
</cp:coreProperties>
</file>