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904" r:id="rId2"/>
  </p:sldMasterIdLst>
  <p:notesMasterIdLst>
    <p:notesMasterId r:id="rId12"/>
  </p:notesMasterIdLst>
  <p:handoutMasterIdLst>
    <p:handoutMasterId r:id="rId13"/>
  </p:handoutMasterIdLst>
  <p:sldIdLst>
    <p:sldId id="379" r:id="rId3"/>
    <p:sldId id="376" r:id="rId4"/>
    <p:sldId id="397" r:id="rId5"/>
    <p:sldId id="398" r:id="rId6"/>
    <p:sldId id="399" r:id="rId7"/>
    <p:sldId id="400" r:id="rId8"/>
    <p:sldId id="401" r:id="rId9"/>
    <p:sldId id="416" r:id="rId10"/>
    <p:sldId id="418" r:id="rId11"/>
  </p:sldIdLst>
  <p:sldSz cx="12192000" cy="6858000"/>
  <p:notesSz cx="6742113" cy="9872663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8C8AF"/>
    <a:srgbClr val="33CCCC"/>
    <a:srgbClr val="009999"/>
    <a:srgbClr val="F1C9B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660B408-B3CF-4A94-85FC-2B1E0A45F4A2}" styleName="Темный стиль 2 - акцент 1/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E25E649-3F16-4E02-A733-19D2CDBF48F0}" styleName="Средний стиль 3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1" autoAdjust="0"/>
    <p:restoredTop sz="96374" autoAdjust="0"/>
  </p:normalViewPr>
  <p:slideViewPr>
    <p:cSldViewPr snapToGrid="0">
      <p:cViewPr varScale="1">
        <p:scale>
          <a:sx n="113" d="100"/>
          <a:sy n="113" d="100"/>
        </p:scale>
        <p:origin x="432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2317" cy="494186"/>
          </a:xfrm>
          <a:prstGeom prst="rect">
            <a:avLst/>
          </a:prstGeom>
        </p:spPr>
        <p:txBody>
          <a:bodyPr vert="horz" lIns="90836" tIns="45418" rIns="90836" bIns="45418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18222" y="0"/>
            <a:ext cx="2922317" cy="494186"/>
          </a:xfrm>
          <a:prstGeom prst="rect">
            <a:avLst/>
          </a:prstGeom>
        </p:spPr>
        <p:txBody>
          <a:bodyPr vert="horz" lIns="90836" tIns="45418" rIns="90836" bIns="45418" rtlCol="0"/>
          <a:lstStyle>
            <a:lvl1pPr algn="r">
              <a:defRPr sz="1200" smtClean="0"/>
            </a:lvl1pPr>
          </a:lstStyle>
          <a:p>
            <a:pPr>
              <a:defRPr/>
            </a:pPr>
            <a:fld id="{41F12143-0380-4C68-9BF3-BEBCA4968AF6}" type="datetimeFigureOut">
              <a:rPr lang="ru-RU"/>
              <a:pPr>
                <a:defRPr/>
              </a:pPr>
              <a:t>03.12.2024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76899"/>
            <a:ext cx="2922317" cy="494185"/>
          </a:xfrm>
          <a:prstGeom prst="rect">
            <a:avLst/>
          </a:prstGeom>
        </p:spPr>
        <p:txBody>
          <a:bodyPr vert="horz" lIns="90836" tIns="45418" rIns="90836" bIns="45418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18222" y="9376899"/>
            <a:ext cx="2922317" cy="494185"/>
          </a:xfrm>
          <a:prstGeom prst="rect">
            <a:avLst/>
          </a:prstGeom>
        </p:spPr>
        <p:txBody>
          <a:bodyPr vert="horz" wrap="square" lIns="90836" tIns="45418" rIns="90836" bIns="45418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268A575-CD31-405E-8B00-B0673981D14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20700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2317" cy="494186"/>
          </a:xfrm>
          <a:prstGeom prst="rect">
            <a:avLst/>
          </a:prstGeom>
        </p:spPr>
        <p:txBody>
          <a:bodyPr vert="horz" lIns="90836" tIns="45418" rIns="90836" bIns="45418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8222" y="0"/>
            <a:ext cx="2922317" cy="494186"/>
          </a:xfrm>
          <a:prstGeom prst="rect">
            <a:avLst/>
          </a:prstGeom>
        </p:spPr>
        <p:txBody>
          <a:bodyPr vert="horz" lIns="90836" tIns="45418" rIns="90836" bIns="45418" rtlCol="0"/>
          <a:lstStyle>
            <a:lvl1pPr algn="r">
              <a:defRPr sz="1200"/>
            </a:lvl1pPr>
          </a:lstStyle>
          <a:p>
            <a:pPr>
              <a:defRPr/>
            </a:pPr>
            <a:fld id="{B5DC9419-6010-4BFE-8C3C-67DD0651E260}" type="datetimeFigureOut">
              <a:rPr lang="ru-RU"/>
              <a:pPr>
                <a:defRPr/>
              </a:pPr>
              <a:t>03.12.2024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11163" y="1235075"/>
            <a:ext cx="5919787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836" tIns="45418" rIns="90836" bIns="45418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897" y="4750815"/>
            <a:ext cx="5394320" cy="3887173"/>
          </a:xfrm>
          <a:prstGeom prst="rect">
            <a:avLst/>
          </a:prstGeom>
        </p:spPr>
        <p:txBody>
          <a:bodyPr vert="horz" lIns="90836" tIns="45418" rIns="90836" bIns="45418" rtlCol="0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8477"/>
            <a:ext cx="2922317" cy="494186"/>
          </a:xfrm>
          <a:prstGeom prst="rect">
            <a:avLst/>
          </a:prstGeom>
        </p:spPr>
        <p:txBody>
          <a:bodyPr vert="horz" lIns="90836" tIns="45418" rIns="90836" bIns="45418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8222" y="9378477"/>
            <a:ext cx="2922317" cy="494186"/>
          </a:xfrm>
          <a:prstGeom prst="rect">
            <a:avLst/>
          </a:prstGeom>
        </p:spPr>
        <p:txBody>
          <a:bodyPr vert="horz" wrap="square" lIns="90836" tIns="45418" rIns="90836" bIns="45418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7EFF075-978D-4E82-80EF-297BABE15BC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554194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11163" y="1235075"/>
            <a:ext cx="5919787" cy="33305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3891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38047" indent="-283864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35456" indent="-227091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89639" indent="-227091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43821" indent="-227091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498004" indent="-22709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52186" indent="-22709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06369" indent="-22709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60551" indent="-22709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2BEB8EF5-7A53-4BE3-9C58-633A2602D7EF}" type="slidenum">
              <a:rPr lang="ru-RU" altLang="ru-RU"/>
              <a:pPr/>
              <a:t>2</a:t>
            </a:fld>
            <a:endParaRPr lang="ru-RU" altLang="ru-RU"/>
          </a:p>
        </p:txBody>
      </p:sp>
      <p:sp>
        <p:nvSpPr>
          <p:cNvPr id="38917" name="Нижний колонтитул 4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38047" indent="-283864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35456" indent="-227091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89639" indent="-227091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43821" indent="-227091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498004" indent="-22709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52186" indent="-22709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06369" indent="-22709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60551" indent="-22709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19390961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11163" y="1235075"/>
            <a:ext cx="5919787" cy="33305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3891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38047" indent="-283864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35456" indent="-227091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89639" indent="-227091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43821" indent="-227091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498004" indent="-22709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52186" indent="-22709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06369" indent="-22709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60551" indent="-22709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2BEB8EF5-7A53-4BE3-9C58-633A2602D7EF}" type="slidenum">
              <a:rPr lang="ru-RU" altLang="ru-RU"/>
              <a:pPr/>
              <a:t>3</a:t>
            </a:fld>
            <a:endParaRPr lang="ru-RU" altLang="ru-RU"/>
          </a:p>
        </p:txBody>
      </p:sp>
      <p:sp>
        <p:nvSpPr>
          <p:cNvPr id="38917" name="Нижний колонтитул 4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38047" indent="-283864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35456" indent="-227091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89639" indent="-227091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43821" indent="-227091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498004" indent="-22709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52186" indent="-22709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06369" indent="-22709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60551" indent="-22709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19390961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11163" y="1235075"/>
            <a:ext cx="5919787" cy="33305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3891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38047" indent="-283864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35456" indent="-227091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89639" indent="-227091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43821" indent="-227091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498004" indent="-22709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52186" indent="-22709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06369" indent="-22709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60551" indent="-22709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2BEB8EF5-7A53-4BE3-9C58-633A2602D7EF}" type="slidenum">
              <a:rPr lang="ru-RU" altLang="ru-RU"/>
              <a:pPr/>
              <a:t>4</a:t>
            </a:fld>
            <a:endParaRPr lang="ru-RU" altLang="ru-RU"/>
          </a:p>
        </p:txBody>
      </p:sp>
      <p:sp>
        <p:nvSpPr>
          <p:cNvPr id="38917" name="Нижний колонтитул 4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38047" indent="-283864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35456" indent="-227091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89639" indent="-227091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43821" indent="-227091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498004" indent="-22709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52186" indent="-22709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06369" indent="-22709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60551" indent="-22709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19390961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11163" y="1235075"/>
            <a:ext cx="5919787" cy="33305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3891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38047" indent="-283864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35456" indent="-227091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89639" indent="-227091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43821" indent="-227091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498004" indent="-22709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52186" indent="-22709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06369" indent="-22709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60551" indent="-22709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2BEB8EF5-7A53-4BE3-9C58-633A2602D7EF}" type="slidenum">
              <a:rPr lang="ru-RU" altLang="ru-RU"/>
              <a:pPr/>
              <a:t>5</a:t>
            </a:fld>
            <a:endParaRPr lang="ru-RU" altLang="ru-RU"/>
          </a:p>
        </p:txBody>
      </p:sp>
      <p:sp>
        <p:nvSpPr>
          <p:cNvPr id="38917" name="Нижний колонтитул 4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38047" indent="-283864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35456" indent="-227091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89639" indent="-227091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43821" indent="-227091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498004" indent="-22709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52186" indent="-22709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06369" indent="-22709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60551" indent="-22709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19390961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11163" y="1235075"/>
            <a:ext cx="5919787" cy="33305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3891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38047" indent="-283864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35456" indent="-227091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89639" indent="-227091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43821" indent="-227091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498004" indent="-22709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52186" indent="-22709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06369" indent="-22709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60551" indent="-22709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2BEB8EF5-7A53-4BE3-9C58-633A2602D7EF}" type="slidenum">
              <a:rPr lang="ru-RU" altLang="ru-RU"/>
              <a:pPr/>
              <a:t>6</a:t>
            </a:fld>
            <a:endParaRPr lang="ru-RU" altLang="ru-RU"/>
          </a:p>
        </p:txBody>
      </p:sp>
      <p:sp>
        <p:nvSpPr>
          <p:cNvPr id="38917" name="Нижний колонтитул 4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38047" indent="-283864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35456" indent="-227091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89639" indent="-227091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43821" indent="-227091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498004" indent="-22709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52186" indent="-22709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06369" indent="-22709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60551" indent="-22709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19390961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11163" y="1235075"/>
            <a:ext cx="5919787" cy="33305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3891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38047" indent="-283864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35456" indent="-227091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89639" indent="-227091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43821" indent="-227091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498004" indent="-22709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52186" indent="-22709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06369" indent="-22709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60551" indent="-22709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2BEB8EF5-7A53-4BE3-9C58-633A2602D7EF}" type="slidenum">
              <a:rPr lang="ru-RU" altLang="ru-RU"/>
              <a:pPr/>
              <a:t>7</a:t>
            </a:fld>
            <a:endParaRPr lang="ru-RU" altLang="ru-RU"/>
          </a:p>
        </p:txBody>
      </p:sp>
      <p:sp>
        <p:nvSpPr>
          <p:cNvPr id="38917" name="Нижний колонтитул 4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38047" indent="-283864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35456" indent="-227091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89639" indent="-227091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43821" indent="-227091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498004" indent="-22709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52186" indent="-22709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06369" indent="-22709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60551" indent="-22709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19390961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11163" y="1235075"/>
            <a:ext cx="5919787" cy="33305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3891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38047" indent="-283864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35456" indent="-227091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89639" indent="-227091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43821" indent="-227091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498004" indent="-22709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52186" indent="-22709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06369" indent="-22709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60551" indent="-22709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2BEB8EF5-7A53-4BE3-9C58-633A2602D7EF}" type="slidenum">
              <a:rPr lang="ru-RU" altLang="ru-RU">
                <a:solidFill>
                  <a:prstClr val="black"/>
                </a:solidFill>
              </a:rPr>
              <a:pPr/>
              <a:t>8</a:t>
            </a:fld>
            <a:endParaRPr lang="ru-RU" altLang="ru-RU">
              <a:solidFill>
                <a:prstClr val="black"/>
              </a:solidFill>
            </a:endParaRPr>
          </a:p>
        </p:txBody>
      </p:sp>
      <p:sp>
        <p:nvSpPr>
          <p:cNvPr id="38917" name="Нижний колонтитул 4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38047" indent="-283864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35456" indent="-227091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89639" indent="-227091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43821" indent="-227091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498004" indent="-22709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52186" indent="-22709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06369" indent="-22709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60551" indent="-22709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endParaRPr lang="ru-RU" altLang="ru-RU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90961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11163" y="1235075"/>
            <a:ext cx="5919787" cy="33305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3891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38047" indent="-283864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35456" indent="-227091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89639" indent="-227091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43821" indent="-227091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498004" indent="-22709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52186" indent="-22709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06369" indent="-22709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60551" indent="-22709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2BEB8EF5-7A53-4BE3-9C58-633A2602D7EF}" type="slidenum">
              <a:rPr lang="ru-RU" altLang="ru-RU">
                <a:solidFill>
                  <a:prstClr val="black"/>
                </a:solidFill>
              </a:rPr>
              <a:pPr/>
              <a:t>9</a:t>
            </a:fld>
            <a:endParaRPr lang="ru-RU" altLang="ru-RU">
              <a:solidFill>
                <a:prstClr val="black"/>
              </a:solidFill>
            </a:endParaRPr>
          </a:p>
        </p:txBody>
      </p:sp>
      <p:sp>
        <p:nvSpPr>
          <p:cNvPr id="38917" name="Нижний колонтитул 4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38047" indent="-283864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35456" indent="-227091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89639" indent="-227091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43821" indent="-227091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498004" indent="-22709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52186" indent="-22709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06369" indent="-22709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60551" indent="-22709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endParaRPr lang="ru-RU" altLang="ru-RU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90961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F00968-DC4C-4730-B80C-06CA640BC4EA}" type="datetime1">
              <a:rPr lang="ru-RU"/>
              <a:pPr>
                <a:defRPr/>
              </a:pPr>
              <a:t>03.12.2024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6C2F87-A753-4129-B37C-11C016C1A9B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18251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AF6F43-E7A4-46AB-A010-E665E4312096}" type="datetime1">
              <a:rPr lang="ru-RU"/>
              <a:pPr>
                <a:defRPr/>
              </a:pPr>
              <a:t>03.12.2024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439FA1-190F-4897-8F6D-FE92425610D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70414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BF5EAF-0606-47F7-A317-3839BC346DAE}" type="datetime1">
              <a:rPr lang="ru-RU"/>
              <a:pPr>
                <a:defRPr/>
              </a:pPr>
              <a:t>03.12.2024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F4EBA1-0E6E-4929-AA3D-C699431FFC7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701292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F00968-DC4C-4730-B80C-06CA640BC4EA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6C2F87-A753-4129-B37C-11C016C1A9B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08237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8816B9-E706-4B17-A9D6-FAB8D6C7975E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555100-2E18-47C1-AF8D-7080AB2F84D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941491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1" y="1709746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1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CAC0C2-F7FC-4C31-8003-D7E3DBAD2488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98F9D7-6E24-47A9-9FF7-BD14FDD7263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436986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B5B5A6-8832-413A-B7F1-3F13A25E8581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3214AB-3DE8-4B10-A1F2-6E69A40CDFD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677818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5ED8-3523-4AEA-A0EF-D38196CA7B25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FAEE57-8D68-4BD8-8F50-1A0DFA9A9CB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082731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5E518D-BBBA-4C9B-9BE5-48FB3A1970BF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A4FA7D-F291-4105-AF4D-0EDC56AB554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8283060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10CB3D-8846-45A2-B38E-C69D4E084438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779065-E2FE-458B-B173-7D54F4F9BB4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211609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33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E3F1FB-5405-4269-BF56-7B8B4B055DB0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2886B0-B28B-4135-8DBD-B21873F7DE5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7816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8816B9-E706-4B17-A9D6-FAB8D6C7975E}" type="datetime1">
              <a:rPr lang="ru-RU"/>
              <a:pPr>
                <a:defRPr/>
              </a:pPr>
              <a:t>03.12.2024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555100-2E18-47C1-AF8D-7080AB2F84D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6540305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33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809EE6-8FC1-4AE1-A23C-2DC71F5A7CC0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02725E-EC47-4A2D-AB5C-18E72FC726E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1285969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AF6F43-E7A4-46AB-A010-E665E4312096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439FA1-190F-4897-8F6D-FE92425610D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5206463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BF5EAF-0606-47F7-A317-3839BC346DAE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F4EBA1-0E6E-4929-AA3D-C699431FFC7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617986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1" y="1709746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1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CAC0C2-F7FC-4C31-8003-D7E3DBAD2488}" type="datetime1">
              <a:rPr lang="ru-RU"/>
              <a:pPr>
                <a:defRPr/>
              </a:pPr>
              <a:t>03.12.2024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98F9D7-6E24-47A9-9FF7-BD14FDD7263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635430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B5B5A6-8832-413A-B7F1-3F13A25E8581}" type="datetime1">
              <a:rPr lang="ru-RU"/>
              <a:pPr>
                <a:defRPr/>
              </a:pPr>
              <a:t>03.12.2024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3214AB-3DE8-4B10-A1F2-6E69A40CDFD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43324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5ED8-3523-4AEA-A0EF-D38196CA7B25}" type="datetime1">
              <a:rPr lang="ru-RU"/>
              <a:pPr>
                <a:defRPr/>
              </a:pPr>
              <a:t>03.12.2024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FAEE57-8D68-4BD8-8F50-1A0DFA9A9CB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314654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5E518D-BBBA-4C9B-9BE5-48FB3A1970BF}" type="datetime1">
              <a:rPr lang="ru-RU"/>
              <a:pPr>
                <a:defRPr/>
              </a:pPr>
              <a:t>03.12.2024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A4FA7D-F291-4105-AF4D-0EDC56AB554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24127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10CB3D-8846-45A2-B38E-C69D4E084438}" type="datetime1">
              <a:rPr lang="ru-RU"/>
              <a:pPr>
                <a:defRPr/>
              </a:pPr>
              <a:t>03.12.2024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779065-E2FE-458B-B173-7D54F4F9BB4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3839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33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E3F1FB-5405-4269-BF56-7B8B4B055DB0}" type="datetime1">
              <a:rPr lang="ru-RU"/>
              <a:pPr>
                <a:defRPr/>
              </a:pPr>
              <a:t>03.12.2024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2886B0-B28B-4135-8DBD-B21873F7DE5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388348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33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809EE6-8FC1-4AE1-A23C-2DC71F5A7CC0}" type="datetime1">
              <a:rPr lang="ru-RU"/>
              <a:pPr>
                <a:defRPr/>
              </a:pPr>
              <a:t>03.12.2024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02725E-EC47-4A2D-AB5C-18E72FC726E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96527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9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28EFF35-1BCA-4A77-BF88-38796395C213}" type="datetime1">
              <a:rPr lang="ru-RU"/>
              <a:pPr>
                <a:defRPr/>
              </a:pPr>
              <a:t>03.12.2024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80E3B28D-A722-4A3D-AA27-F615849E49E5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1" r:id="rId1"/>
    <p:sldLayoutId id="2147483882" r:id="rId2"/>
    <p:sldLayoutId id="2147483883" r:id="rId3"/>
    <p:sldLayoutId id="2147483884" r:id="rId4"/>
    <p:sldLayoutId id="2147483885" r:id="rId5"/>
    <p:sldLayoutId id="2147483886" r:id="rId6"/>
    <p:sldLayoutId id="2147483887" r:id="rId7"/>
    <p:sldLayoutId id="2147483888" r:id="rId8"/>
    <p:sldLayoutId id="2147483889" r:id="rId9"/>
    <p:sldLayoutId id="2147483890" r:id="rId10"/>
    <p:sldLayoutId id="2147483891" r:id="rId11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9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28EFF35-1BCA-4A77-BF88-38796395C213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80E3B28D-A722-4A3D-AA27-F615849E49E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55933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5" r:id="rId1"/>
    <p:sldLayoutId id="2147483906" r:id="rId2"/>
    <p:sldLayoutId id="2147483907" r:id="rId3"/>
    <p:sldLayoutId id="2147483908" r:id="rId4"/>
    <p:sldLayoutId id="2147483909" r:id="rId5"/>
    <p:sldLayoutId id="2147483910" r:id="rId6"/>
    <p:sldLayoutId id="2147483911" r:id="rId7"/>
    <p:sldLayoutId id="2147483912" r:id="rId8"/>
    <p:sldLayoutId id="2147483913" r:id="rId9"/>
    <p:sldLayoutId id="2147483914" r:id="rId10"/>
    <p:sldLayoutId id="2147483915" r:id="rId11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Box 3"/>
          <p:cNvSpPr txBox="1">
            <a:spLocks noChangeArrowheads="1"/>
          </p:cNvSpPr>
          <p:nvPr/>
        </p:nvSpPr>
        <p:spPr bwMode="auto">
          <a:xfrm>
            <a:off x="302585" y="1931497"/>
            <a:ext cx="11857349" cy="1877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ru-RU" altLang="ru-RU" sz="2800" dirty="0">
                <a:solidFill>
                  <a:srgbClr val="002060"/>
                </a:solidFill>
                <a:latin typeface="Calibri"/>
                <a:ea typeface="+mj-ea"/>
                <a:cs typeface="+mj-cs"/>
              </a:rPr>
              <a:t>Показатели достижения целей </a:t>
            </a:r>
            <a:endParaRPr lang="ru-RU" altLang="ru-RU" sz="2800" dirty="0" smtClean="0">
              <a:solidFill>
                <a:srgbClr val="002060"/>
              </a:solidFill>
              <a:latin typeface="Calibri"/>
              <a:ea typeface="+mj-ea"/>
              <a:cs typeface="+mj-cs"/>
            </a:endParaRPr>
          </a:p>
          <a:p>
            <a:pPr eaLnBrk="1" hangingPunct="1"/>
            <a:r>
              <a:rPr lang="ru-RU" altLang="ru-RU" sz="2800" dirty="0" smtClean="0">
                <a:solidFill>
                  <a:srgbClr val="002060"/>
                </a:solidFill>
                <a:latin typeface="Calibri"/>
                <a:ea typeface="+mj-ea"/>
                <a:cs typeface="+mj-cs"/>
              </a:rPr>
              <a:t>социально-экономического </a:t>
            </a:r>
            <a:r>
              <a:rPr lang="ru-RU" altLang="ru-RU" sz="2800" dirty="0">
                <a:solidFill>
                  <a:srgbClr val="002060"/>
                </a:solidFill>
                <a:latin typeface="Calibri"/>
                <a:ea typeface="+mj-ea"/>
                <a:cs typeface="+mj-cs"/>
              </a:rPr>
              <a:t>развития города Твери </a:t>
            </a:r>
          </a:p>
          <a:p>
            <a:pPr eaLnBrk="1" hangingPunct="1"/>
            <a:r>
              <a:rPr lang="ru-RU" altLang="ru-RU" sz="2800" dirty="0">
                <a:solidFill>
                  <a:srgbClr val="002060"/>
                </a:solidFill>
                <a:latin typeface="Calibri"/>
                <a:ea typeface="+mj-ea"/>
                <a:cs typeface="+mj-cs"/>
              </a:rPr>
              <a:t>и индикаторы оценки эффективности реализации </a:t>
            </a:r>
          </a:p>
          <a:p>
            <a:pPr eaLnBrk="1" hangingPunct="1"/>
            <a:r>
              <a:rPr lang="ru-RU" altLang="ru-RU" sz="2800" dirty="0">
                <a:solidFill>
                  <a:srgbClr val="002060"/>
                </a:solidFill>
                <a:latin typeface="Calibri"/>
                <a:ea typeface="+mj-ea"/>
                <a:cs typeface="+mj-cs"/>
              </a:rPr>
              <a:t>Стратегии социально - экономического развития города Твери до 2035 года</a:t>
            </a:r>
            <a:r>
              <a:rPr lang="ru-RU" altLang="ru-RU" sz="3200" dirty="0">
                <a:solidFill>
                  <a:srgbClr val="002060"/>
                </a:solidFill>
                <a:latin typeface="Calibri"/>
                <a:ea typeface="+mj-ea"/>
                <a:cs typeface="+mj-cs"/>
              </a:rPr>
              <a:t> </a:t>
            </a:r>
          </a:p>
        </p:txBody>
      </p:sp>
      <p:sp>
        <p:nvSpPr>
          <p:cNvPr id="7" name="TextBox 9"/>
          <p:cNvSpPr txBox="1">
            <a:spLocks noChangeArrowheads="1"/>
          </p:cNvSpPr>
          <p:nvPr/>
        </p:nvSpPr>
        <p:spPr bwMode="auto">
          <a:xfrm>
            <a:off x="4665055" y="9040"/>
            <a:ext cx="184731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ru-RU" altLang="ru-RU" sz="3600" dirty="0">
              <a:solidFill>
                <a:schemeClr val="bg1"/>
              </a:solidFill>
              <a:latin typeface="+mn-lt"/>
              <a:ea typeface="Lato Light" pitchFamily="34" charset="0"/>
              <a:cs typeface="Lato Light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17859" y="130491"/>
            <a:ext cx="1770322" cy="888774"/>
          </a:xfrm>
          <a:prstGeom prst="rect">
            <a:avLst/>
          </a:prstGeom>
          <a:solidFill>
            <a:srgbClr val="68C8AF"/>
          </a:solidFill>
          <a:ln>
            <a:noFill/>
          </a:ln>
          <a:effectLst/>
          <a:extLst/>
        </p:spPr>
      </p:pic>
    </p:spTree>
    <p:extLst>
      <p:ext uri="{BB962C8B-B14F-4D97-AF65-F5344CB8AC3E}">
        <p14:creationId xmlns:p14="http://schemas.microsoft.com/office/powerpoint/2010/main" val="3308401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57218" y="273058"/>
            <a:ext cx="588212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000" b="1" dirty="0">
                <a:solidFill>
                  <a:srgbClr val="002060"/>
                </a:solidFill>
              </a:rPr>
              <a:t>→ </a:t>
            </a:r>
            <a:r>
              <a:rPr lang="ru-RU" sz="3200" dirty="0">
                <a:solidFill>
                  <a:srgbClr val="002060"/>
                </a:solidFill>
                <a:latin typeface="Calibri"/>
                <a:ea typeface="+mj-ea"/>
                <a:cs typeface="+mj-cs"/>
              </a:rPr>
              <a:t>ЧЕЛОВЕЧЕСКИЙ </a:t>
            </a:r>
            <a:r>
              <a:rPr lang="ru-RU" sz="3200" dirty="0" smtClean="0">
                <a:solidFill>
                  <a:srgbClr val="002060"/>
                </a:solidFill>
                <a:latin typeface="Calibri"/>
                <a:ea typeface="+mj-ea"/>
                <a:cs typeface="+mj-cs"/>
              </a:rPr>
              <a:t>КАПИТАЛ 2023</a:t>
            </a:r>
            <a:endParaRPr lang="ru-RU" sz="2000" b="1" dirty="0">
              <a:solidFill>
                <a:srgbClr val="002060"/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230613"/>
              </p:ext>
            </p:extLst>
          </p:nvPr>
        </p:nvGraphicFramePr>
        <p:xfrm>
          <a:off x="664241" y="914399"/>
          <a:ext cx="10901225" cy="5246340"/>
        </p:xfrm>
        <a:graphic>
          <a:graphicData uri="http://schemas.openxmlformats.org/drawingml/2006/table">
            <a:tbl>
              <a:tblPr/>
              <a:tblGrid>
                <a:gridCol w="479853"/>
                <a:gridCol w="3832985"/>
                <a:gridCol w="832300"/>
                <a:gridCol w="771348"/>
                <a:gridCol w="862568"/>
                <a:gridCol w="838270"/>
                <a:gridCol w="838270"/>
                <a:gridCol w="794632"/>
                <a:gridCol w="762000"/>
                <a:gridCol w="888999"/>
              </a:tblGrid>
              <a:tr h="227502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</a:rPr>
                        <a:t>№ п/п 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</a:rPr>
                        <a:t>Наименование показателей реализации Стратегии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</a:rPr>
                        <a:t>Единицы измерения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err="1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Справочно</a:t>
                      </a:r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: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2023</a:t>
                      </a:r>
                      <a:endParaRPr lang="ru-RU" sz="1400" b="1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  <a:alpha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829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</a:rPr>
                        <a:t>2019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2020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2021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2022</a:t>
                      </a:r>
                      <a:endParaRPr kumimoji="0" lang="ru-RU" sz="14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</a:rPr>
                        <a:t/>
                      </a:r>
                      <a:br>
                        <a:rPr lang="ru-RU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</a:rPr>
                      </a:br>
                      <a:r>
                        <a:rPr lang="ru-RU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</a:rPr>
                        <a:t>план </a:t>
                      </a:r>
                      <a:br>
                        <a:rPr lang="ru-RU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</a:rPr>
                      </a:br>
                      <a:endParaRPr lang="ru-RU" sz="1400" b="1" i="0" u="none" strike="noStrike" dirty="0">
                        <a:solidFill>
                          <a:srgbClr val="00206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  <a:alpha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</a:rPr>
                        <a:t>факт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  <a:alpha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1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</a:rPr>
                        <a:t>Выполнение плана</a:t>
                      </a:r>
                    </a:p>
                    <a:p>
                      <a:pPr algn="ctr" fontAlgn="ctr"/>
                      <a:r>
                        <a:rPr lang="ru-RU" sz="1200" b="1" i="1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</a:rPr>
                        <a:t>(+,-)</a:t>
                      </a:r>
                      <a:endParaRPr lang="ru-RU" sz="1200" b="1" i="1" u="none" strike="noStrike" dirty="0">
                        <a:solidFill>
                          <a:srgbClr val="00206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  <a:alpha val="85000"/>
                      </a:schemeClr>
                    </a:solidFill>
                  </a:tcPr>
                </a:tc>
              </a:tr>
              <a:tr h="26167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</a:rPr>
                        <a:t>I.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</a:rPr>
                        <a:t>СЦ-1: Человеческий капитал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  <a:alpha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1" u="none" strike="noStrike" dirty="0"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  <a:alpha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  <a:alpha val="85000"/>
                      </a:schemeClr>
                    </a:solidFill>
                  </a:tcPr>
                </a:tc>
              </a:tr>
              <a:tr h="37898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</a:rPr>
                        <a:t>1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</a:rPr>
                        <a:t>Среднегодовая численность населения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</a:rPr>
                        <a:t>тыс. чел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422,96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425,02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424,94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415,9 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428,3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  <a:alpha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413,9*</a:t>
                      </a:r>
                      <a:endParaRPr lang="ru-RU" sz="1400" kern="12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  <a:alpha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0" i="0" u="none" strike="noStrike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itchFamily="34" charset="0"/>
                        </a:rPr>
                        <a:t>-</a:t>
                      </a:r>
                      <a:endParaRPr lang="ru-RU" sz="2400" b="0" i="0" u="none" strike="noStrike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itchFamily="34" charset="0"/>
                      </a:endParaRP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  <a:alpha val="85000"/>
                      </a:schemeClr>
                    </a:solidFill>
                  </a:tcPr>
                </a:tc>
              </a:tr>
              <a:tr h="88294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</a:rPr>
                        <a:t>Население  моложе трудоспособного возраста</a:t>
                      </a:r>
                      <a:br>
                        <a:rPr lang="ru-RU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</a:rPr>
                      </a:br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</a:rPr>
                        <a:t>(к общей численности населения на начало года)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</a:rPr>
                        <a:t>%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16,8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17,0</a:t>
                      </a:r>
                      <a:endParaRPr lang="ru-RU" sz="1400" kern="12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17,2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17,3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18,2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  <a:alpha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17,2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  <a:alpha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0" i="0" u="none" strike="noStrike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itchFamily="34" charset="0"/>
                        </a:rPr>
                        <a:t>-</a:t>
                      </a:r>
                      <a:endParaRPr lang="ru-RU" sz="2400" b="0" i="0" u="none" strike="noStrike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itchFamily="34" charset="0"/>
                      </a:endParaRP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  <a:alpha val="85000"/>
                      </a:schemeClr>
                    </a:solidFill>
                  </a:tcPr>
                </a:tc>
              </a:tr>
              <a:tr h="66446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</a:rPr>
                        <a:t>3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</a:rPr>
                        <a:t>Миграционный прирост</a:t>
                      </a:r>
                      <a:br>
                        <a:rPr lang="ru-RU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</a:rPr>
                      </a:br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</a:rPr>
                        <a:t>тыс. чел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5,79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2,71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3,97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0,49</a:t>
                      </a:r>
                      <a:endParaRPr lang="ru-RU" sz="1400" kern="12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2,9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  <a:alpha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0,31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  <a:alpha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0" i="0" u="none" strike="noStrike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itchFamily="34" charset="0"/>
                        </a:rPr>
                        <a:t>-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  <a:alpha val="85000"/>
                      </a:schemeClr>
                    </a:solidFill>
                  </a:tcPr>
                </a:tc>
              </a:tr>
              <a:tr h="88294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</a:rPr>
                        <a:t>4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</a:rPr>
                        <a:t>Ожидаемая продолжительность жизни городского населения (оба пола) </a:t>
                      </a:r>
                      <a:r>
                        <a:rPr lang="ru-RU" sz="1400" b="0" i="1" u="none" strike="noStrike" dirty="0"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</a:rPr>
                        <a:t>(2018-2019 годы с уточнением Федеральной службы государственной статистики)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</a:rPr>
                        <a:t>лет 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71,57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69,87</a:t>
                      </a:r>
                      <a:endParaRPr lang="ru-RU" sz="1400" kern="12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х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69,99 </a:t>
                      </a:r>
                      <a:endParaRPr lang="ru-RU" sz="1400" kern="12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73,1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  <a:alpha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…**</a:t>
                      </a:r>
                      <a:endParaRPr lang="ru-RU" sz="1400" kern="12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  <a:alpha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0" i="0" u="none" strike="noStrike" dirty="0" smtClean="0">
                        <a:effectLst/>
                        <a:latin typeface="Calibri" pitchFamily="34" charset="0"/>
                      </a:endParaRP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х</a:t>
                      </a:r>
                    </a:p>
                    <a:p>
                      <a:pPr algn="ctr" fontAlgn="ctr"/>
                      <a:endParaRPr lang="ru-RU" sz="1400" b="0" i="0" u="none" strike="noStrike" dirty="0">
                        <a:effectLst/>
                        <a:latin typeface="Calibri" pitchFamily="34" charset="0"/>
                      </a:endParaRP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  <a:alpha val="85000"/>
                      </a:schemeClr>
                    </a:solidFill>
                  </a:tcPr>
                </a:tc>
              </a:tr>
              <a:tr h="37898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</a:rPr>
                        <a:t>5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</a:rPr>
                        <a:t>Уровень безработицы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</a:rPr>
                        <a:t>%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0,21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3,32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0,26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0,23</a:t>
                      </a:r>
                      <a:endParaRPr lang="ru-RU" sz="1400" kern="12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0,2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  <a:alpha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0,14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  <a:alpha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1" i="0" u="none" strike="noStrike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itchFamily="34" charset="0"/>
                        </a:rPr>
                        <a:t>+</a:t>
                      </a:r>
                      <a:endParaRPr lang="ru-RU" sz="2400" b="1" i="0" u="none" strike="noStrike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itchFamily="34" charset="0"/>
                      </a:endParaRP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  <a:alpha val="85000"/>
                      </a:schemeClr>
                    </a:solidFill>
                  </a:tcPr>
                </a:tc>
              </a:tr>
              <a:tr h="66446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</a:rPr>
                        <a:t>6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</a:rPr>
                        <a:t>Доля населения, систематически занимающегося физической культурой и спортом, в общей численности населения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</a:rPr>
                        <a:t>%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36,2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39,50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43,6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47,6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39,3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  <a:alpha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50,0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  <a:alpha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1" i="0" u="none" strike="noStrike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itchFamily="34" charset="0"/>
                        </a:rPr>
                        <a:t>+</a:t>
                      </a:r>
                      <a:endParaRPr lang="ru-RU" sz="2400" b="1" i="0" u="none" strike="noStrike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itchFamily="34" charset="0"/>
                      </a:endParaRP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  <a:alpha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557218" y="6212470"/>
            <a:ext cx="11346915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i="1" dirty="0" smtClean="0">
                <a:solidFill>
                  <a:srgbClr val="002060"/>
                </a:solidFill>
              </a:rPr>
              <a:t>*</a:t>
            </a:r>
            <a:r>
              <a:rPr lang="ru-RU" sz="12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</a:t>
            </a:r>
            <a:r>
              <a:rPr lang="ru-RU" sz="12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итогов Всероссийской переписи населения 2020 года (ВПН-2020), 2023 год – предварительные </a:t>
            </a:r>
            <a:r>
              <a:rPr lang="ru-RU" sz="12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данные</a:t>
            </a:r>
          </a:p>
          <a:p>
            <a:r>
              <a:rPr lang="ru-RU" sz="12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** прогноз ожидаемой продолжительности жизни населения разрабатывается Росстатом по субъектам РФ, срок представления за 2023 год – октябрь 2024 года</a:t>
            </a:r>
            <a:r>
              <a:rPr lang="ru-RU" sz="1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8356600" y="273057"/>
            <a:ext cx="315806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tabLst>
                <a:tab pos="1973263" algn="l"/>
              </a:tabLst>
            </a:pPr>
            <a:r>
              <a:rPr lang="ru-RU" sz="1600" i="1" dirty="0">
                <a:solidFill>
                  <a:srgbClr val="003366"/>
                </a:solidFill>
              </a:rPr>
              <a:t>Выполнено</a:t>
            </a:r>
            <a:r>
              <a:rPr lang="ru-RU" sz="1400" i="1" dirty="0" smtClean="0">
                <a:solidFill>
                  <a:srgbClr val="003366"/>
                </a:solidFill>
              </a:rPr>
              <a:t> 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2 </a:t>
            </a:r>
            <a:r>
              <a:rPr lang="ru-RU" sz="1600" i="1" dirty="0">
                <a:solidFill>
                  <a:srgbClr val="003366"/>
                </a:solidFill>
              </a:rPr>
              <a:t>показателя из 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6</a:t>
            </a:r>
            <a:endParaRPr lang="ru-RU" sz="1600" i="1" dirty="0">
              <a:solidFill>
                <a:srgbClr val="0033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3690" y="273392"/>
            <a:ext cx="415831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1" fontAlgn="ctr" hangingPunct="1">
              <a:spcBef>
                <a:spcPts val="0"/>
              </a:spcBef>
              <a:spcAft>
                <a:spcPts val="0"/>
              </a:spcAft>
            </a:pPr>
            <a:r>
              <a:rPr lang="ru-RU" sz="2000" b="1" dirty="0">
                <a:solidFill>
                  <a:srgbClr val="002060"/>
                </a:solidFill>
              </a:rPr>
              <a:t>→ </a:t>
            </a:r>
            <a:r>
              <a:rPr lang="ru-RU" sz="3200" dirty="0" smtClean="0">
                <a:solidFill>
                  <a:srgbClr val="002060"/>
                </a:solidFill>
                <a:latin typeface="Calibri"/>
                <a:ea typeface="+mj-ea"/>
                <a:cs typeface="+mj-cs"/>
              </a:rPr>
              <a:t>ПРОСТРАНСТВО 2023</a:t>
            </a:r>
            <a:endParaRPr lang="ru-RU" sz="3200" dirty="0">
              <a:solidFill>
                <a:srgbClr val="002060"/>
              </a:solidFill>
              <a:latin typeface="Calibri"/>
              <a:ea typeface="+mj-ea"/>
              <a:cs typeface="+mj-cs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5412258"/>
              </p:ext>
            </p:extLst>
          </p:nvPr>
        </p:nvGraphicFramePr>
        <p:xfrm>
          <a:off x="682245" y="1155033"/>
          <a:ext cx="10485850" cy="4757338"/>
        </p:xfrm>
        <a:graphic>
          <a:graphicData uri="http://schemas.openxmlformats.org/drawingml/2006/table">
            <a:tbl>
              <a:tblPr/>
              <a:tblGrid>
                <a:gridCol w="423883"/>
                <a:gridCol w="3712028"/>
                <a:gridCol w="852377"/>
                <a:gridCol w="685481"/>
                <a:gridCol w="827180"/>
                <a:gridCol w="803883"/>
                <a:gridCol w="803883"/>
                <a:gridCol w="757279"/>
                <a:gridCol w="745629"/>
                <a:gridCol w="874227"/>
              </a:tblGrid>
              <a:tr h="23121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№ п/п </a:t>
                      </a:r>
                    </a:p>
                  </a:txBody>
                  <a:tcPr marL="5640" marR="5640" marT="5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Наименование показателей реализации Стратегии</a:t>
                      </a:r>
                    </a:p>
                  </a:txBody>
                  <a:tcPr marL="5640" marR="5640" marT="5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1" i="0" u="none" strike="noStrike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Единицы измерения</a:t>
                      </a:r>
                    </a:p>
                  </a:txBody>
                  <a:tcPr marL="5640" marR="5640" marT="5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 err="1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Справочно</a:t>
                      </a:r>
                      <a:r>
                        <a:rPr lang="ru-RU" sz="1400" b="0" i="0" u="none" strike="noStrike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  <a:endParaRPr lang="ru-RU" sz="1400" b="0" i="0" u="none" strike="noStrike" kern="1200" dirty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640" marR="5640" marT="5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0" u="none" strike="noStrike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2023</a:t>
                      </a:r>
                      <a:endParaRPr lang="ru-RU" sz="1400" b="1" i="0" u="none" strike="noStrike" kern="1200" dirty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640" marR="5640" marT="5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  <a:alpha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13223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2019</a:t>
                      </a:r>
                    </a:p>
                  </a:txBody>
                  <a:tcPr marL="5640" marR="5640" marT="5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2020</a:t>
                      </a:r>
                    </a:p>
                  </a:txBody>
                  <a:tcPr marL="5640" marR="5640" marT="5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2021</a:t>
                      </a:r>
                    </a:p>
                  </a:txBody>
                  <a:tcPr marL="5640" marR="5640" marT="5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2022</a:t>
                      </a:r>
                      <a:endParaRPr kumimoji="0" lang="ru-RU" sz="14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640" marR="5640" marT="5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0" u="none" strike="noStrike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ru-RU" sz="1400" b="1" i="0" u="none" strike="noStrike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400" b="1" i="0" u="none" strike="noStrike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план </a:t>
                      </a:r>
                      <a:br>
                        <a:rPr lang="ru-RU" sz="1400" b="1" i="0" u="none" strike="noStrike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endParaRPr lang="ru-RU" sz="1400" b="1" i="0" u="none" strike="noStrike" kern="1200" dirty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640" marR="5640" marT="5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  <a:alpha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0" u="none" strike="noStrike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факт</a:t>
                      </a:r>
                    </a:p>
                  </a:txBody>
                  <a:tcPr marL="5640" marR="5640" marT="5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  <a:alpha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1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</a:rPr>
                        <a:t>Выполнение плана</a:t>
                      </a:r>
                    </a:p>
                    <a:p>
                      <a:pPr algn="ctr" fontAlgn="ctr"/>
                      <a:r>
                        <a:rPr lang="ru-RU" sz="1200" b="1" i="1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</a:rPr>
                        <a:t>(+,-)</a:t>
                      </a:r>
                      <a:endParaRPr lang="ru-RU" sz="1200" b="1" i="1" u="none" strike="noStrike" dirty="0">
                        <a:solidFill>
                          <a:srgbClr val="00206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5640" marR="5640" marT="5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  <a:alpha val="85000"/>
                      </a:schemeClr>
                    </a:solidFill>
                  </a:tcPr>
                </a:tc>
              </a:tr>
              <a:tr h="23121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II.</a:t>
                      </a:r>
                    </a:p>
                  </a:txBody>
                  <a:tcPr marL="5640" marR="5640" marT="5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СЦ-2: Пространство</a:t>
                      </a:r>
                    </a:p>
                  </a:txBody>
                  <a:tcPr marL="5640" marR="5640" marT="5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5640" marR="5640" marT="5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5640" marR="5640" marT="5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 marL="5640" marR="5640" marT="5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 marL="5640" marR="5640" marT="5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 marL="5640" marR="5640" marT="5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5640" marR="5640" marT="5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  <a:alpha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5640" marR="5640" marT="5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  <a:alpha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5640" marR="5640" marT="5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  <a:alpha val="85000"/>
                      </a:schemeClr>
                    </a:solidFill>
                  </a:tcPr>
                </a:tc>
              </a:tr>
              <a:tr h="4564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5640" marR="5640" marT="5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Степень износа  инженерных сетей,   </a:t>
                      </a:r>
                      <a:br>
                        <a:rPr lang="ru-RU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</a:br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в том числе:</a:t>
                      </a:r>
                    </a:p>
                  </a:txBody>
                  <a:tcPr marL="5640" marR="5640" marT="5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5640" marR="5640" marT="5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5640" marR="5640" marT="5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 marL="5640" marR="5640" marT="5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 marL="5640" marR="5640" marT="5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 marL="5640" marR="5640" marT="5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5640" marR="5640" marT="5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  <a:alpha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5640" marR="5640" marT="5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  <a:alpha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5640" marR="5640" marT="5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  <a:alpha val="85000"/>
                      </a:schemeClr>
                    </a:solidFill>
                  </a:tcPr>
                </a:tc>
              </a:tr>
              <a:tr h="38110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marL="5640" marR="5640" marT="5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теплоснабжения</a:t>
                      </a:r>
                    </a:p>
                  </a:txBody>
                  <a:tcPr marL="5640" marR="5640" marT="5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%</a:t>
                      </a:r>
                    </a:p>
                  </a:txBody>
                  <a:tcPr marL="5640" marR="5640" marT="5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72,2</a:t>
                      </a:r>
                    </a:p>
                  </a:txBody>
                  <a:tcPr marL="5640" marR="5640" marT="5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72,3</a:t>
                      </a:r>
                      <a:endParaRPr lang="ru-RU" sz="1400" kern="12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5640" marR="5640" marT="5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72,0</a:t>
                      </a:r>
                      <a:endParaRPr lang="ru-RU" sz="1400" kern="12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5640" marR="5640" marT="5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80,4</a:t>
                      </a:r>
                      <a:endParaRPr lang="ru-RU" sz="1400" kern="12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58,6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  <a:alpha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81,6</a:t>
                      </a:r>
                      <a:endParaRPr lang="ru-RU" sz="1400" kern="12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  <a:alpha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2400" b="0" i="0" u="none" strike="noStrike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itchFamily="34" charset="0"/>
                          <a:ea typeface="+mn-ea"/>
                          <a:cs typeface="+mn-cs"/>
                        </a:rPr>
                        <a:t>-</a:t>
                      </a:r>
                      <a:endParaRPr lang="ru-RU" sz="2400" b="0" i="0" u="none" strike="noStrike" kern="1200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5640" marR="5640" marT="5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  <a:alpha val="85000"/>
                      </a:schemeClr>
                    </a:solidFill>
                  </a:tcPr>
                </a:tc>
              </a:tr>
              <a:tr h="4564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marL="5640" marR="5640" marT="5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водоснабжение </a:t>
                      </a:r>
                      <a:r>
                        <a:rPr lang="ru-RU" sz="1400" b="0" i="1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(уличная водопроводная сеть)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5640" marR="5640" marT="5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%</a:t>
                      </a:r>
                    </a:p>
                  </a:txBody>
                  <a:tcPr marL="5640" marR="5640" marT="5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83,1</a:t>
                      </a:r>
                    </a:p>
                  </a:txBody>
                  <a:tcPr marL="5640" marR="5640" marT="5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82,6</a:t>
                      </a:r>
                      <a:endParaRPr lang="ru-RU" sz="1400" kern="12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5640" marR="5640" marT="5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82,0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81,6</a:t>
                      </a:r>
                      <a:endParaRPr lang="ru-RU" sz="1400" kern="12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70,9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  <a:alpha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85,0</a:t>
                      </a:r>
                      <a:endParaRPr lang="ru-RU" sz="1400" kern="12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  <a:alpha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2400" b="0" i="0" u="none" strike="noStrike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itchFamily="34" charset="0"/>
                          <a:ea typeface="+mn-ea"/>
                          <a:cs typeface="+mn-cs"/>
                        </a:rPr>
                        <a:t>-</a:t>
                      </a:r>
                      <a:endParaRPr lang="ru-RU" sz="2400" b="0" i="0" u="none" strike="noStrike" kern="1200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5640" marR="5640" marT="5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  <a:alpha val="85000"/>
                      </a:schemeClr>
                    </a:solidFill>
                  </a:tcPr>
                </a:tc>
              </a:tr>
              <a:tr h="4564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9</a:t>
                      </a:r>
                    </a:p>
                  </a:txBody>
                  <a:tcPr marL="5640" marR="5640" marT="5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водоотведение</a:t>
                      </a:r>
                      <a:r>
                        <a:rPr lang="ru-RU" sz="1400" b="0" i="1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 (уличная канализационная сеть)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5640" marR="5640" marT="5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%</a:t>
                      </a:r>
                    </a:p>
                  </a:txBody>
                  <a:tcPr marL="5640" marR="5640" marT="5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66,4</a:t>
                      </a:r>
                    </a:p>
                  </a:txBody>
                  <a:tcPr marL="5640" marR="5640" marT="5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67,3</a:t>
                      </a:r>
                      <a:endParaRPr lang="ru-RU" sz="1400" kern="12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5640" marR="5640" marT="5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67,0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68,2</a:t>
                      </a:r>
                      <a:endParaRPr lang="ru-RU" sz="1400" kern="12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57,8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  <a:alpha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73,6</a:t>
                      </a:r>
                      <a:endParaRPr lang="ru-RU" sz="1400" kern="12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  <a:alpha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2400" b="0" i="0" u="none" strike="noStrike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itchFamily="34" charset="0"/>
                          <a:ea typeface="+mn-ea"/>
                          <a:cs typeface="+mn-cs"/>
                        </a:rPr>
                        <a:t>-</a:t>
                      </a:r>
                      <a:endParaRPr lang="ru-RU" sz="2400" b="0" i="0" u="none" strike="noStrike" kern="1200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5640" marR="5640" marT="5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  <a:alpha val="85000"/>
                      </a:schemeClr>
                    </a:solidFill>
                  </a:tcPr>
                </a:tc>
              </a:tr>
              <a:tr h="4564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10</a:t>
                      </a:r>
                    </a:p>
                  </a:txBody>
                  <a:tcPr marL="5640" marR="5640" marT="5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Средняя обеспеченность площадью жилых помещений</a:t>
                      </a:r>
                    </a:p>
                  </a:txBody>
                  <a:tcPr marL="5640" marR="5640" marT="5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кв.м/ чел.</a:t>
                      </a:r>
                    </a:p>
                  </a:txBody>
                  <a:tcPr marL="5640" marR="5640" marT="5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27,1</a:t>
                      </a:r>
                    </a:p>
                  </a:txBody>
                  <a:tcPr marL="5640" marR="5640" marT="5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27,5</a:t>
                      </a:r>
                      <a:endParaRPr lang="ru-RU" sz="1400" kern="12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5640" marR="5640" marT="5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28,1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29,2</a:t>
                      </a:r>
                      <a:endParaRPr lang="ru-RU" sz="1400" kern="12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28,8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  <a:alpha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29,86</a:t>
                      </a:r>
                      <a:endParaRPr lang="ru-RU" sz="1400" kern="12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  <a:alpha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2400" b="1" i="0" u="none" strike="noStrike" kern="1200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itchFamily="34" charset="0"/>
                          <a:ea typeface="+mn-ea"/>
                          <a:cs typeface="+mn-cs"/>
                        </a:rPr>
                        <a:t>+</a:t>
                      </a:r>
                      <a:endParaRPr lang="ru-RU" sz="2400" b="1" i="0" u="none" strike="noStrike" kern="1200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5640" marR="5640" marT="5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  <a:alpha val="85000"/>
                      </a:schemeClr>
                    </a:solidFill>
                  </a:tcPr>
                </a:tc>
              </a:tr>
              <a:tr h="90697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11</a:t>
                      </a:r>
                    </a:p>
                  </a:txBody>
                  <a:tcPr marL="5640" marR="5640" marT="5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Доля автомобильных дорог местного значения, соответствующих нормативным требованиям, в их общей протяженности</a:t>
                      </a:r>
                    </a:p>
                  </a:txBody>
                  <a:tcPr marL="5640" marR="5640" marT="5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%</a:t>
                      </a:r>
                    </a:p>
                  </a:txBody>
                  <a:tcPr marL="5640" marR="5640" marT="5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49,0</a:t>
                      </a:r>
                    </a:p>
                  </a:txBody>
                  <a:tcPr marL="5640" marR="5640" marT="5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61,5</a:t>
                      </a:r>
                    </a:p>
                  </a:txBody>
                  <a:tcPr marL="5640" marR="5640" marT="5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72,3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80,6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80,9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  <a:alpha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84,6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  <a:alpha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2400" b="1" i="0" u="none" strike="noStrike" kern="1200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itchFamily="34" charset="0"/>
                          <a:ea typeface="+mn-ea"/>
                          <a:cs typeface="+mn-cs"/>
                        </a:rPr>
                        <a:t>+</a:t>
                      </a:r>
                      <a:endParaRPr lang="ru-RU" sz="2400" b="1" i="0" u="none" strike="noStrike" kern="1200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5640" marR="5640" marT="5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  <a:alpha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7950200" y="447246"/>
            <a:ext cx="315806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tabLst>
                <a:tab pos="1973263" algn="l"/>
              </a:tabLst>
            </a:pPr>
            <a:r>
              <a:rPr lang="ru-RU" sz="1600" i="1" dirty="0">
                <a:solidFill>
                  <a:srgbClr val="003366"/>
                </a:solidFill>
              </a:rPr>
              <a:t>Выполнено</a:t>
            </a:r>
            <a:r>
              <a:rPr lang="ru-RU" sz="1400" i="1" dirty="0" smtClean="0">
                <a:solidFill>
                  <a:srgbClr val="003366"/>
                </a:solidFill>
              </a:rPr>
              <a:t> 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2 </a:t>
            </a:r>
            <a:r>
              <a:rPr lang="ru-RU" sz="1600" i="1" dirty="0">
                <a:solidFill>
                  <a:srgbClr val="003366"/>
                </a:solidFill>
              </a:rPr>
              <a:t>показателя из 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5</a:t>
            </a:r>
            <a:endParaRPr lang="ru-RU" sz="1600" i="1" dirty="0">
              <a:solidFill>
                <a:srgbClr val="003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3507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05435" y="273391"/>
            <a:ext cx="525297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1" fontAlgn="ctr" hangingPunct="1">
              <a:spcBef>
                <a:spcPts val="0"/>
              </a:spcBef>
              <a:spcAft>
                <a:spcPts val="0"/>
              </a:spcAft>
            </a:pPr>
            <a:r>
              <a:rPr lang="ru-RU" sz="2000" b="1" dirty="0">
                <a:solidFill>
                  <a:srgbClr val="002060"/>
                </a:solidFill>
              </a:rPr>
              <a:t>→ </a:t>
            </a:r>
            <a:r>
              <a:rPr lang="ru-RU" sz="3200" dirty="0">
                <a:solidFill>
                  <a:srgbClr val="002060"/>
                </a:solidFill>
                <a:latin typeface="Calibri"/>
                <a:ea typeface="+mj-ea"/>
                <a:cs typeface="+mj-cs"/>
              </a:rPr>
              <a:t>РЫНКИ И ИНСТИТУТЫ </a:t>
            </a:r>
            <a:r>
              <a:rPr lang="ru-RU" sz="3200" dirty="0" smtClean="0">
                <a:solidFill>
                  <a:srgbClr val="002060"/>
                </a:solidFill>
                <a:latin typeface="Calibri"/>
                <a:ea typeface="+mj-ea"/>
                <a:cs typeface="+mj-cs"/>
              </a:rPr>
              <a:t>2023</a:t>
            </a:r>
            <a:endParaRPr lang="ru-RU" sz="3200" dirty="0">
              <a:solidFill>
                <a:srgbClr val="002060"/>
              </a:solidFill>
              <a:latin typeface="Calibri"/>
              <a:ea typeface="+mj-ea"/>
              <a:cs typeface="+mj-cs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0870772"/>
              </p:ext>
            </p:extLst>
          </p:nvPr>
        </p:nvGraphicFramePr>
        <p:xfrm>
          <a:off x="523893" y="1387641"/>
          <a:ext cx="10744722" cy="5161985"/>
        </p:xfrm>
        <a:graphic>
          <a:graphicData uri="http://schemas.openxmlformats.org/drawingml/2006/table">
            <a:tbl>
              <a:tblPr/>
              <a:tblGrid>
                <a:gridCol w="483292"/>
                <a:gridCol w="3756655"/>
                <a:gridCol w="873191"/>
                <a:gridCol w="703353"/>
                <a:gridCol w="847991"/>
                <a:gridCol w="824103"/>
                <a:gridCol w="824103"/>
                <a:gridCol w="776328"/>
                <a:gridCol w="764385"/>
                <a:gridCol w="891321"/>
              </a:tblGrid>
              <a:tr h="23840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№ п/п 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Наименование показателей реализации Стратегии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Единицы измерения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err="1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Справочно</a:t>
                      </a:r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: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2023</a:t>
                      </a:r>
                      <a:endParaRPr lang="ru-RU" sz="1400" b="1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  <a:alpha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2525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2019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2020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2021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2022</a:t>
                      </a:r>
                      <a:endParaRPr lang="ru-RU" sz="1400" b="0" i="0" u="none" strike="noStrike" kern="1200" dirty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/>
                      </a:r>
                      <a:br>
                        <a:rPr lang="ru-RU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</a:br>
                      <a:r>
                        <a:rPr lang="ru-RU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план </a:t>
                      </a:r>
                      <a:br>
                        <a:rPr lang="ru-RU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</a:br>
                      <a:endParaRPr lang="ru-RU" sz="1400" b="1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  <a:alpha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факт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  <a:alpha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+mn-ea"/>
                          <a:cs typeface="+mn-cs"/>
                        </a:rPr>
                        <a:t>Выполнение плана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+mn-ea"/>
                          <a:cs typeface="+mn-cs"/>
                        </a:rPr>
                        <a:t>(+,-)</a:t>
                      </a:r>
                      <a:endParaRPr kumimoji="0" lang="ru-RU" sz="1200" b="1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  <a:alpha val="85000"/>
                      </a:schemeClr>
                    </a:solidFill>
                  </a:tcPr>
                </a:tc>
              </a:tr>
              <a:tr h="2384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III.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СЦ-3: Рынки и Институты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  <a:alpha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  <a:alpha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  <a:alpha val="85000"/>
                      </a:schemeClr>
                    </a:solidFill>
                  </a:tcPr>
                </a:tc>
              </a:tr>
              <a:tr h="46735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12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Загрузка номерного фонда коллективных средств размещения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%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45,2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33,9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32,0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31,3</a:t>
                      </a:r>
                      <a:endParaRPr lang="ru-RU" sz="1400" kern="12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37,9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  <a:alpha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42,0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  <a:alpha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2400" b="1" i="0" u="none" strike="noStrike" kern="1200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itchFamily="34" charset="0"/>
                          <a:ea typeface="+mn-ea"/>
                          <a:cs typeface="+mn-cs"/>
                        </a:rPr>
                        <a:t>+</a:t>
                      </a:r>
                      <a:endParaRPr lang="ru-RU" sz="2400" b="1" i="0" u="none" strike="noStrike" kern="1200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  <a:alpha val="85000"/>
                      </a:schemeClr>
                    </a:solidFill>
                  </a:tcPr>
                </a:tc>
              </a:tr>
              <a:tr h="23840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13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Численность занятых в экономике города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тыс. чел.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215,1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215,8</a:t>
                      </a:r>
                      <a:endParaRPr lang="ru-RU" sz="1400" kern="12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218,3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219,15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217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  <a:alpha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218,6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  <a:alpha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2400" b="1" i="0" u="none" strike="noStrike" kern="1200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itchFamily="34" charset="0"/>
                          <a:ea typeface="+mn-ea"/>
                          <a:cs typeface="+mn-cs"/>
                        </a:rPr>
                        <a:t>+</a:t>
                      </a:r>
                      <a:endParaRPr lang="ru-RU" sz="2400" b="1" i="0" u="none" strike="noStrike" kern="1200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  <a:alpha val="85000"/>
                      </a:schemeClr>
                    </a:solidFill>
                  </a:tcPr>
                </a:tc>
              </a:tr>
              <a:tr h="46735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14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Рост оборота розничной торговли в сопоставимых ценах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%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103,5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102,5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108,4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85,3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103,1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  <a:alpha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107,9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  <a:alpha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i="0" u="none" strike="noStrike" kern="1200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itchFamily="34" charset="0"/>
                          <a:ea typeface="+mn-ea"/>
                          <a:cs typeface="+mn-cs"/>
                        </a:rPr>
                        <a:t>+</a:t>
                      </a:r>
                    </a:p>
                    <a:p>
                      <a:pPr marL="0" algn="ctr" defTabSz="914400" rtl="0" eaLnBrk="1" fontAlgn="ctr" latinLnBrk="0" hangingPunct="1"/>
                      <a:endParaRPr lang="ru-RU" sz="2400" b="1" i="0" u="none" strike="noStrike" kern="1200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  <a:alpha val="85000"/>
                      </a:schemeClr>
                    </a:solidFill>
                  </a:tcPr>
                </a:tc>
              </a:tr>
              <a:tr h="46735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15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Рост оборота общественного питания в сопоставимых ценах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%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104,2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90,0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120,0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97,1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104,0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  <a:alpha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126,2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  <a:alpha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i="0" u="none" strike="noStrike" kern="1200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itchFamily="34" charset="0"/>
                          <a:ea typeface="+mn-ea"/>
                          <a:cs typeface="+mn-cs"/>
                        </a:rPr>
                        <a:t>+</a:t>
                      </a: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400" b="1" i="0" u="none" strike="noStrike" kern="1200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  <a:alpha val="85000"/>
                      </a:schemeClr>
                    </a:solidFill>
                  </a:tcPr>
                </a:tc>
              </a:tr>
              <a:tr h="46735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16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Число субъектов МСП  в расчете на 10 тыс. человек населения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ед.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598,8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560,2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550,7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566,1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620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  <a:alpha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579,9</a:t>
                      </a:r>
                      <a:endParaRPr lang="ru-RU" sz="1400" kern="12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  <a:alpha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0" i="0" u="none" strike="noStrike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itchFamily="34" charset="0"/>
                          <a:ea typeface="+mn-ea"/>
                          <a:cs typeface="+mn-cs"/>
                        </a:rPr>
                        <a:t>-</a:t>
                      </a:r>
                      <a:endParaRPr lang="ru-RU" sz="2400" b="0" i="0" u="none" strike="noStrike" kern="1200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  <a:alpha val="85000"/>
                      </a:schemeClr>
                    </a:solidFill>
                  </a:tcPr>
                </a:tc>
              </a:tr>
              <a:tr h="92525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17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Количество созданных социально-ориентированных некоммерческих организаций  на территории города  Твери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ед.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</a:t>
                      </a:r>
                      <a:endParaRPr lang="ru-RU" sz="1400" b="1" kern="12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  <a:alpha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</a:t>
                      </a:r>
                      <a:endParaRPr lang="ru-RU" sz="1400" kern="12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  <a:alpha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i="0" u="none" strike="noStrike" kern="1200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itchFamily="34" charset="0"/>
                          <a:ea typeface="+mn-ea"/>
                          <a:cs typeface="+mn-cs"/>
                        </a:rPr>
                        <a:t>+</a:t>
                      </a:r>
                      <a:endParaRPr lang="ru-RU" sz="2400" b="1" i="0" u="none" strike="noStrike" kern="1200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  <a:alpha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8183033" y="434259"/>
            <a:ext cx="317076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tabLst>
                <a:tab pos="1973263" algn="l"/>
              </a:tabLst>
            </a:pPr>
            <a:r>
              <a:rPr lang="ru-RU" sz="1600" i="1" dirty="0">
                <a:solidFill>
                  <a:srgbClr val="003366"/>
                </a:solidFill>
              </a:rPr>
              <a:t>Выполнено</a:t>
            </a:r>
            <a:r>
              <a:rPr lang="ru-RU" sz="1400" i="1" dirty="0" smtClean="0">
                <a:solidFill>
                  <a:srgbClr val="003366"/>
                </a:solidFill>
              </a:rPr>
              <a:t> 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5 </a:t>
            </a:r>
            <a:r>
              <a:rPr lang="ru-RU" sz="1600" i="1" dirty="0">
                <a:solidFill>
                  <a:srgbClr val="003366"/>
                </a:solidFill>
              </a:rPr>
              <a:t>показателей из 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6</a:t>
            </a:r>
            <a:endParaRPr lang="ru-RU" sz="1600" i="1" dirty="0">
              <a:solidFill>
                <a:srgbClr val="003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7293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6220" y="266037"/>
            <a:ext cx="677538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1" fontAlgn="ctr" hangingPunct="1">
              <a:spcBef>
                <a:spcPts val="0"/>
              </a:spcBef>
              <a:spcAft>
                <a:spcPts val="0"/>
              </a:spcAft>
            </a:pPr>
            <a:r>
              <a:rPr lang="ru-RU" sz="2000" b="1" dirty="0">
                <a:solidFill>
                  <a:srgbClr val="002060"/>
                </a:solidFill>
              </a:rPr>
              <a:t>→ </a:t>
            </a:r>
            <a:r>
              <a:rPr lang="ru-RU" sz="3200" dirty="0">
                <a:solidFill>
                  <a:srgbClr val="002060"/>
                </a:solidFill>
                <a:latin typeface="Calibri"/>
                <a:ea typeface="+mj-ea"/>
                <a:cs typeface="+mj-cs"/>
              </a:rPr>
              <a:t>ИННОВАЦИИ И ИНФОРМАЦИЯ </a:t>
            </a:r>
            <a:r>
              <a:rPr lang="ru-RU" sz="3200" dirty="0" smtClean="0">
                <a:solidFill>
                  <a:srgbClr val="002060"/>
                </a:solidFill>
                <a:latin typeface="Calibri"/>
                <a:ea typeface="+mj-ea"/>
                <a:cs typeface="+mj-cs"/>
              </a:rPr>
              <a:t>2023</a:t>
            </a:r>
            <a:endParaRPr lang="ru-RU" sz="3200" dirty="0">
              <a:solidFill>
                <a:srgbClr val="002060"/>
              </a:solidFill>
              <a:latin typeface="Calibri"/>
              <a:ea typeface="+mj-ea"/>
              <a:cs typeface="+mj-cs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1877157"/>
              </p:ext>
            </p:extLst>
          </p:nvPr>
        </p:nvGraphicFramePr>
        <p:xfrm>
          <a:off x="392906" y="1379629"/>
          <a:ext cx="10857873" cy="2635129"/>
        </p:xfrm>
        <a:graphic>
          <a:graphicData uri="http://schemas.openxmlformats.org/drawingml/2006/table">
            <a:tbl>
              <a:tblPr/>
              <a:tblGrid>
                <a:gridCol w="472741"/>
                <a:gridCol w="3963032"/>
                <a:gridCol w="758197"/>
                <a:gridCol w="708628"/>
                <a:gridCol w="860544"/>
                <a:gridCol w="836303"/>
                <a:gridCol w="836303"/>
                <a:gridCol w="787821"/>
                <a:gridCol w="775701"/>
                <a:gridCol w="858603"/>
              </a:tblGrid>
              <a:tr h="23383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№ п/п 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Наименование показателей реализации Стратегии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Единицы измерения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err="1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Справочно</a:t>
                      </a:r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: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2023</a:t>
                      </a:r>
                      <a:endParaRPr lang="ru-RU" sz="1400" b="1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  <a:alpha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0751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2019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2020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2021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i="0" u="none" strike="noStrike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2022</a:t>
                      </a:r>
                      <a:endParaRPr lang="ru-RU" sz="1400" b="0" i="0" u="none" strike="noStrike" kern="1200" dirty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/>
                      </a:r>
                      <a:br>
                        <a:rPr lang="ru-RU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</a:br>
                      <a:r>
                        <a:rPr lang="ru-RU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план </a:t>
                      </a:r>
                      <a:br>
                        <a:rPr lang="ru-RU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</a:br>
                      <a:endParaRPr lang="ru-RU" sz="1400" b="1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  <a:alpha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факт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  <a:alpha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+mn-ea"/>
                          <a:cs typeface="+mn-cs"/>
                        </a:rPr>
                        <a:t>Выполнение плана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+mn-ea"/>
                          <a:cs typeface="+mn-cs"/>
                        </a:rPr>
                        <a:t>(+,-)</a:t>
                      </a:r>
                    </a:p>
                    <a:p>
                      <a:pPr marL="0" algn="ctr" defTabSz="914400" rtl="0" eaLnBrk="1" fontAlgn="ctr" latinLnBrk="0" hangingPunct="1"/>
                      <a:endParaRPr lang="ru-RU" sz="1200" b="1" i="1" u="none" strike="noStrike" kern="1200" dirty="0">
                        <a:solidFill>
                          <a:srgbClr val="002060"/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  <a:alpha val="85000"/>
                      </a:schemeClr>
                    </a:solidFill>
                  </a:tcPr>
                </a:tc>
              </a:tr>
              <a:tr h="36170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IV.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СЦ-4: Инновации и информация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  <a:alpha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  <a:alpha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  <a:alpha val="85000"/>
                      </a:schemeClr>
                    </a:solidFill>
                  </a:tcPr>
                </a:tc>
              </a:tr>
              <a:tr h="113207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18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Доля инновационных товаров, работ, услуг в общем объеме отгруженных товаров, выполненных работ, </a:t>
                      </a:r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услуг </a:t>
                      </a:r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организаций промышленного производства *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%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12,7</a:t>
                      </a:r>
                      <a:endParaRPr lang="ru-RU" sz="1400" kern="12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noProof="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14,6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noProof="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24,8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13,3</a:t>
                      </a:r>
                      <a:endParaRPr lang="ru-RU" sz="1400" kern="12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8,7</a:t>
                      </a:r>
                      <a:endParaRPr lang="ru-RU" sz="1400" b="1" kern="12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  <a:alpha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14,2</a:t>
                      </a:r>
                      <a:endParaRPr lang="ru-RU" sz="1400" b="0" kern="12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  <a:alpha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Calibri" pitchFamily="34" charset="0"/>
                          <a:ea typeface="+mn-ea"/>
                          <a:cs typeface="+mn-cs"/>
                        </a:rPr>
                        <a:t>+</a:t>
                      </a:r>
                      <a:endParaRPr kumimoji="0" lang="ru-RU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uLnTx/>
                        <a:uFillTx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  <a:alpha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436737" y="4228442"/>
            <a:ext cx="11305103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i="1" dirty="0" smtClean="0"/>
              <a:t>* Данные по показателю </a:t>
            </a:r>
            <a:r>
              <a:rPr lang="ru-RU" sz="1000" i="1" dirty="0"/>
              <a:t>«Доля инновационных товаров, работ, услуг в общем объеме отгруженных товаров, выполненных работ, услуг организаций промышленного производства» </a:t>
            </a:r>
            <a:r>
              <a:rPr lang="ru-RU" sz="1000" i="1" dirty="0" smtClean="0"/>
              <a:t> </a:t>
            </a:r>
            <a:r>
              <a:rPr lang="ru-RU" sz="1000" i="1" dirty="0"/>
              <a:t>предоставляется </a:t>
            </a:r>
            <a:r>
              <a:rPr lang="ru-RU" sz="1000" i="1" dirty="0" err="1" smtClean="0"/>
              <a:t>Тверьстатом</a:t>
            </a:r>
            <a:r>
              <a:rPr lang="ru-RU" sz="1000" i="1" dirty="0" smtClean="0"/>
              <a:t> в </a:t>
            </a:r>
            <a:r>
              <a:rPr lang="ru-RU" sz="1000" i="1" dirty="0"/>
              <a:t>IV </a:t>
            </a:r>
            <a:r>
              <a:rPr lang="ru-RU" sz="1000" i="1" dirty="0" smtClean="0"/>
              <a:t>квартале 2024 года. </a:t>
            </a:r>
            <a:endParaRPr lang="ru-RU" sz="1000" i="1" dirty="0"/>
          </a:p>
          <a:p>
            <a:endParaRPr lang="ru-RU" sz="1000" i="1" dirty="0" smtClean="0"/>
          </a:p>
        </p:txBody>
      </p:sp>
      <p:sp>
        <p:nvSpPr>
          <p:cNvPr id="7" name="Прямоугольник 6"/>
          <p:cNvSpPr/>
          <p:nvPr/>
        </p:nvSpPr>
        <p:spPr>
          <a:xfrm>
            <a:off x="8183033" y="434259"/>
            <a:ext cx="317076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tabLst>
                <a:tab pos="1973263" algn="l"/>
              </a:tabLst>
            </a:pPr>
            <a:r>
              <a:rPr lang="ru-RU" sz="1600" i="1" dirty="0">
                <a:solidFill>
                  <a:srgbClr val="003366"/>
                </a:solidFill>
              </a:rPr>
              <a:t>Выполнено</a:t>
            </a:r>
            <a:r>
              <a:rPr lang="ru-RU" sz="1400" i="1" dirty="0" smtClean="0">
                <a:solidFill>
                  <a:srgbClr val="003366"/>
                </a:solidFill>
              </a:rPr>
              <a:t> 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1 </a:t>
            </a:r>
            <a:r>
              <a:rPr lang="ru-RU" sz="1600" i="1" dirty="0" smtClean="0">
                <a:solidFill>
                  <a:srgbClr val="003366"/>
                </a:solidFill>
              </a:rPr>
              <a:t>показатель </a:t>
            </a:r>
            <a:r>
              <a:rPr lang="ru-RU" sz="1600" i="1" dirty="0">
                <a:solidFill>
                  <a:srgbClr val="003366"/>
                </a:solidFill>
              </a:rPr>
              <a:t>из 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1</a:t>
            </a:r>
            <a:endParaRPr lang="ru-RU" sz="1600" i="1" dirty="0">
              <a:solidFill>
                <a:srgbClr val="003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4549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9507" y="273391"/>
            <a:ext cx="572483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1" fontAlgn="ctr" hangingPunct="1">
              <a:spcBef>
                <a:spcPts val="0"/>
              </a:spcBef>
              <a:spcAft>
                <a:spcPts val="0"/>
              </a:spcAft>
            </a:pPr>
            <a:r>
              <a:rPr lang="ru-RU" sz="2000" b="1" dirty="0">
                <a:solidFill>
                  <a:srgbClr val="002060"/>
                </a:solidFill>
              </a:rPr>
              <a:t>→ </a:t>
            </a:r>
            <a:r>
              <a:rPr lang="ru-RU" sz="3200" dirty="0">
                <a:solidFill>
                  <a:srgbClr val="002060"/>
                </a:solidFill>
                <a:latin typeface="Calibri"/>
                <a:ea typeface="+mj-ea"/>
                <a:cs typeface="+mj-cs"/>
              </a:rPr>
              <a:t>ФИНАНСОВЫЙ КАПИТАЛ </a:t>
            </a:r>
            <a:r>
              <a:rPr lang="ru-RU" sz="3200" dirty="0" smtClean="0">
                <a:solidFill>
                  <a:srgbClr val="002060"/>
                </a:solidFill>
                <a:latin typeface="Calibri"/>
                <a:ea typeface="+mj-ea"/>
                <a:cs typeface="+mj-cs"/>
              </a:rPr>
              <a:t>2023</a:t>
            </a:r>
            <a:endParaRPr lang="ru-RU" sz="3200" dirty="0">
              <a:solidFill>
                <a:srgbClr val="002060"/>
              </a:solidFill>
              <a:latin typeface="Calibri"/>
              <a:ea typeface="+mj-ea"/>
              <a:cs typeface="+mj-cs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7859719"/>
              </p:ext>
            </p:extLst>
          </p:nvPr>
        </p:nvGraphicFramePr>
        <p:xfrm>
          <a:off x="588715" y="1179094"/>
          <a:ext cx="10608580" cy="4607863"/>
        </p:xfrm>
        <a:graphic>
          <a:graphicData uri="http://schemas.openxmlformats.org/drawingml/2006/table">
            <a:tbl>
              <a:tblPr/>
              <a:tblGrid>
                <a:gridCol w="504421"/>
                <a:gridCol w="3688933"/>
                <a:gridCol w="796408"/>
                <a:gridCol w="762811"/>
                <a:gridCol w="838671"/>
                <a:gridCol w="815047"/>
                <a:gridCol w="815047"/>
                <a:gridCol w="767797"/>
                <a:gridCol w="755984"/>
                <a:gridCol w="863461"/>
              </a:tblGrid>
              <a:tr h="23022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№ п/п 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Наименование показателей реализации Стратегии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Единицы измерения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err="1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Справочно</a:t>
                      </a:r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: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2023</a:t>
                      </a:r>
                      <a:endParaRPr lang="ru-RU" sz="1400" b="1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  <a:alpha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9350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2019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2020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2021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2022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/>
                      </a:r>
                      <a:br>
                        <a:rPr lang="ru-RU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</a:br>
                      <a:r>
                        <a:rPr lang="ru-RU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план </a:t>
                      </a:r>
                      <a:br>
                        <a:rPr lang="ru-RU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</a:br>
                      <a:endParaRPr lang="ru-RU" sz="1400" b="1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  <a:alpha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факт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  <a:alpha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+mn-ea"/>
                          <a:cs typeface="+mn-cs"/>
                        </a:rPr>
                        <a:t>Выполнение плана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+mn-ea"/>
                          <a:cs typeface="+mn-cs"/>
                        </a:rPr>
                        <a:t>(+,-)</a:t>
                      </a:r>
                      <a:endParaRPr kumimoji="0" lang="ru-RU" sz="1200" b="1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  <a:alpha val="85000"/>
                      </a:schemeClr>
                    </a:solidFill>
                  </a:tcPr>
                </a:tc>
              </a:tr>
              <a:tr h="23022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V.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СЦ-5: Финансовый капитал 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  <a:alpha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  <a:alpha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  <a:alpha val="85000"/>
                      </a:schemeClr>
                    </a:solidFill>
                  </a:tcPr>
                </a:tc>
              </a:tr>
              <a:tr h="67241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19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Доля собственных  (налоговых и неналоговых) доходов в общем объеме бюджетных доходов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%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42,8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41,4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42,6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45,8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60,2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  <a:alpha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42,95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  <a:alpha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0" i="0" u="none" strike="noStrike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itchFamily="34" charset="0"/>
                          <a:ea typeface="+mn-ea"/>
                          <a:cs typeface="+mn-cs"/>
                        </a:rPr>
                        <a:t>-</a:t>
                      </a:r>
                      <a:endParaRPr lang="ru-RU" sz="2400" b="0" i="0" u="none" strike="noStrike" kern="1200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  <a:alpha val="85000"/>
                      </a:schemeClr>
                    </a:solidFill>
                  </a:tcPr>
                </a:tc>
              </a:tr>
              <a:tr h="50222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20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Инвестиции в основной капитал  по крупным и средним предприятиям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млрд. руб.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19,7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23,6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25,8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21,6</a:t>
                      </a:r>
                      <a:endParaRPr lang="ru-RU" sz="1400" kern="12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22,8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  <a:alpha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24,8</a:t>
                      </a:r>
                      <a:endParaRPr lang="ru-RU" sz="1400" kern="12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  <a:alpha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i="0" u="none" strike="noStrike" kern="1200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itchFamily="34" charset="0"/>
                          <a:ea typeface="+mn-ea"/>
                          <a:cs typeface="+mn-cs"/>
                        </a:rPr>
                        <a:t>+</a:t>
                      </a:r>
                      <a:endParaRPr lang="ru-RU" sz="2400" b="1" i="0" u="none" strike="noStrike" kern="1200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  <a:alpha val="85000"/>
                      </a:schemeClr>
                    </a:solidFill>
                  </a:tcPr>
                </a:tc>
              </a:tr>
              <a:tr h="45131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21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Доля частных инвестиций в основной капитал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%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80,3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77,2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69,1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74,6</a:t>
                      </a:r>
                      <a:endParaRPr lang="ru-RU" sz="1400" kern="12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75,4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  <a:alpha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68,5</a:t>
                      </a:r>
                      <a:endParaRPr lang="ru-RU" sz="1400" kern="12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  <a:alpha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0" i="0" u="none" strike="noStrike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itchFamily="34" charset="0"/>
                          <a:ea typeface="+mn-ea"/>
                          <a:cs typeface="+mn-cs"/>
                        </a:rPr>
                        <a:t>-</a:t>
                      </a:r>
                      <a:endParaRPr lang="ru-RU" sz="2400" b="0" i="0" u="none" strike="noStrike" kern="1200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  <a:alpha val="85000"/>
                      </a:schemeClr>
                    </a:solidFill>
                  </a:tcPr>
                </a:tc>
              </a:tr>
              <a:tr h="45131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22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Расходы бюджета города Твери  на 1 жителя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тыс. руб.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23,7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23,1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24,1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26,6</a:t>
                      </a:r>
                      <a:endParaRPr lang="ru-RU" sz="1400" kern="12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16,3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  <a:alpha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28,8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  <a:alpha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i="0" u="none" strike="noStrike" kern="1200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itchFamily="34" charset="0"/>
                          <a:ea typeface="+mn-ea"/>
                          <a:cs typeface="+mn-cs"/>
                        </a:rPr>
                        <a:t>+</a:t>
                      </a:r>
                      <a:endParaRPr lang="ru-RU" sz="2400" b="1" i="0" u="none" strike="noStrike" kern="1200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  <a:alpha val="85000"/>
                      </a:schemeClr>
                    </a:solidFill>
                  </a:tcPr>
                </a:tc>
              </a:tr>
              <a:tr h="45131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23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Доходы бюджета города Твери  на 1 жителя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тыс. руб.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23,0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22,3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23,7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26,3</a:t>
                      </a:r>
                      <a:endParaRPr lang="ru-RU" sz="1400" kern="12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16,3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  <a:alpha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28,3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  <a:alpha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i="0" u="none" strike="noStrike" kern="1200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itchFamily="34" charset="0"/>
                          <a:ea typeface="+mn-ea"/>
                          <a:cs typeface="+mn-cs"/>
                        </a:rPr>
                        <a:t>+</a:t>
                      </a:r>
                      <a:endParaRPr lang="ru-RU" sz="2400" b="1" i="0" u="none" strike="noStrike" kern="1200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  <a:alpha val="85000"/>
                      </a:schemeClr>
                    </a:solidFill>
                  </a:tcPr>
                </a:tc>
              </a:tr>
              <a:tr h="67241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24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Объем отгруженной продукции собственного производства в действующих ценах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млрд. руб.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171,5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174,0</a:t>
                      </a: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177,7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224,1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226,9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  <a:alpha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292,2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  <a:alpha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i="0" u="none" strike="noStrike" kern="1200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itchFamily="34" charset="0"/>
                          <a:ea typeface="+mn-ea"/>
                          <a:cs typeface="+mn-cs"/>
                        </a:rPr>
                        <a:t>+</a:t>
                      </a:r>
                      <a:endParaRPr lang="ru-RU" sz="2400" b="1" i="0" u="none" strike="noStrike" kern="1200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8812" marR="8812" marT="8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  <a:alpha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8212667" y="273391"/>
            <a:ext cx="315806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tabLst>
                <a:tab pos="1973263" algn="l"/>
              </a:tabLst>
            </a:pPr>
            <a:r>
              <a:rPr lang="ru-RU" sz="1600" i="1" dirty="0">
                <a:solidFill>
                  <a:srgbClr val="003366"/>
                </a:solidFill>
              </a:rPr>
              <a:t>Выполнено</a:t>
            </a:r>
            <a:r>
              <a:rPr lang="ru-RU" sz="1400" i="1" dirty="0" smtClean="0">
                <a:solidFill>
                  <a:srgbClr val="003366"/>
                </a:solidFill>
              </a:rPr>
              <a:t> 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4 </a:t>
            </a:r>
            <a:r>
              <a:rPr lang="ru-RU" sz="1600" i="1" dirty="0">
                <a:solidFill>
                  <a:srgbClr val="003366"/>
                </a:solidFill>
              </a:rPr>
              <a:t>показателя из 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6</a:t>
            </a:r>
            <a:endParaRPr lang="ru-RU" sz="1600" i="1" dirty="0">
              <a:solidFill>
                <a:srgbClr val="003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9352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Прямоугольник 234"/>
          <p:cNvSpPr/>
          <p:nvPr/>
        </p:nvSpPr>
        <p:spPr>
          <a:xfrm>
            <a:off x="253999" y="416224"/>
            <a:ext cx="11530567" cy="2339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1400" dirty="0" smtClean="0">
                <a:latin typeface="+mn-lt"/>
                <a:ea typeface="Calibri"/>
                <a:cs typeface="Calibri"/>
              </a:rPr>
              <a:t>В </a:t>
            </a:r>
            <a:r>
              <a:rPr lang="ru-RU" sz="1400" dirty="0">
                <a:latin typeface="+mn-lt"/>
                <a:ea typeface="Calibri"/>
                <a:cs typeface="Calibri"/>
              </a:rPr>
              <a:t>целях контроля реализации Стратегии социально - экономического развития города Твери до 2035 года (далее – Стратегия)  </a:t>
            </a:r>
            <a:r>
              <a:rPr lang="ru-RU" sz="2000" b="1" dirty="0">
                <a:solidFill>
                  <a:srgbClr val="003366"/>
                </a:solidFill>
                <a:latin typeface="+mn-lt"/>
              </a:rPr>
              <a:t>по 24* целевым индикаторам</a:t>
            </a:r>
            <a:r>
              <a:rPr lang="ru-RU" sz="1400" dirty="0">
                <a:latin typeface="+mn-lt"/>
                <a:ea typeface="Calibri"/>
                <a:cs typeface="Calibri"/>
              </a:rPr>
              <a:t> и более 100 мероприятиям осуществляется мониторинг исполнения Плана мероприятий по реализации Стратегии</a:t>
            </a:r>
            <a:r>
              <a:rPr lang="ru-RU" sz="1400" dirty="0" smtClean="0">
                <a:latin typeface="+mn-lt"/>
                <a:ea typeface="Calibri"/>
                <a:cs typeface="Calibri"/>
              </a:rPr>
              <a:t>.</a:t>
            </a:r>
          </a:p>
          <a:p>
            <a:pPr indent="450215" algn="just">
              <a:spcAft>
                <a:spcPts val="0"/>
              </a:spcAft>
            </a:pPr>
            <a:r>
              <a:rPr lang="ru-RU" sz="1400" dirty="0">
                <a:latin typeface="+mn-lt"/>
                <a:ea typeface="Calibri"/>
              </a:rPr>
              <a:t>Оценка показателей достижения целей социально-экономического развития города Твери Стратегии </a:t>
            </a:r>
            <a:r>
              <a:rPr lang="ru-RU" sz="1400" dirty="0" smtClean="0">
                <a:latin typeface="+mn-lt"/>
                <a:ea typeface="Calibri"/>
              </a:rPr>
              <a:t>за 2023 год свидетельствует </a:t>
            </a:r>
            <a:r>
              <a:rPr lang="ru-RU" sz="2000" b="1" dirty="0" smtClean="0">
                <a:solidFill>
                  <a:srgbClr val="003366"/>
                </a:solidFill>
                <a:latin typeface="+mn-lt"/>
              </a:rPr>
              <a:t>о</a:t>
            </a:r>
            <a:r>
              <a:rPr lang="ru-RU" sz="1400" dirty="0" smtClean="0">
                <a:latin typeface="+mn-lt"/>
                <a:ea typeface="Calibri"/>
              </a:rPr>
              <a:t> </a:t>
            </a:r>
            <a:r>
              <a:rPr lang="ru-RU" sz="2000" b="1" dirty="0" smtClean="0">
                <a:solidFill>
                  <a:srgbClr val="003366"/>
                </a:solidFill>
                <a:latin typeface="+mn-lt"/>
              </a:rPr>
              <a:t>выполнении 14 показателей </a:t>
            </a:r>
            <a:r>
              <a:rPr lang="ru-RU" sz="1400" dirty="0" smtClean="0">
                <a:latin typeface="+mn-lt"/>
                <a:ea typeface="Calibri"/>
              </a:rPr>
              <a:t>(в </a:t>
            </a:r>
            <a:r>
              <a:rPr lang="ru-RU" sz="1400" dirty="0">
                <a:latin typeface="+mn-lt"/>
                <a:ea typeface="Calibri"/>
              </a:rPr>
              <a:t>2022 году выполнено </a:t>
            </a:r>
            <a:r>
              <a:rPr lang="ru-RU" sz="1400" dirty="0" smtClean="0">
                <a:latin typeface="+mn-lt"/>
                <a:ea typeface="Calibri"/>
              </a:rPr>
              <a:t>- 11 показателей). </a:t>
            </a:r>
            <a:r>
              <a:rPr lang="ru-RU" sz="1400" dirty="0">
                <a:latin typeface="+mn-lt"/>
                <a:ea typeface="Calibri"/>
              </a:rPr>
              <a:t>По </a:t>
            </a:r>
            <a:r>
              <a:rPr lang="ru-RU" sz="1400" dirty="0" smtClean="0">
                <a:latin typeface="+mn-lt"/>
                <a:ea typeface="Calibri"/>
              </a:rPr>
              <a:t>9 </a:t>
            </a:r>
            <a:r>
              <a:rPr lang="ru-RU" sz="1400" dirty="0">
                <a:latin typeface="+mn-lt"/>
                <a:ea typeface="Calibri"/>
              </a:rPr>
              <a:t>показателям темпы роста не достигли заложенных значений, что во многом определяется  факторами, вызванными социально-экономической ситуацией в стране, итогами </a:t>
            </a:r>
            <a:r>
              <a:rPr lang="ru-RU" sz="1400" dirty="0" smtClean="0">
                <a:latin typeface="+mn-lt"/>
                <a:ea typeface="Calibri"/>
              </a:rPr>
              <a:t>ВПН-2020 </a:t>
            </a:r>
            <a:r>
              <a:rPr lang="ru-RU" sz="1400" dirty="0">
                <a:latin typeface="+mn-lt"/>
                <a:ea typeface="Calibri"/>
              </a:rPr>
              <a:t>года, последствиями пандемии </a:t>
            </a:r>
            <a:r>
              <a:rPr lang="ru-RU" sz="1400" dirty="0" err="1">
                <a:latin typeface="+mn-lt"/>
                <a:ea typeface="Calibri"/>
              </a:rPr>
              <a:t>коронавируса</a:t>
            </a:r>
            <a:r>
              <a:rPr lang="ru-RU" sz="1400" dirty="0">
                <a:latin typeface="+mn-lt"/>
                <a:ea typeface="Calibri"/>
              </a:rPr>
              <a:t> (выполнение показателей в годовой динамике планировалось в период благоприятного развития экономики).  Это показатели:</a:t>
            </a:r>
            <a:endParaRPr lang="ru-RU" sz="1400" dirty="0" smtClean="0">
              <a:latin typeface="+mn-lt"/>
              <a:ea typeface="Calibri"/>
            </a:endParaRPr>
          </a:p>
          <a:p>
            <a:pPr indent="450215" algn="just">
              <a:spcAft>
                <a:spcPts val="0"/>
              </a:spcAft>
            </a:pPr>
            <a:endParaRPr lang="ru-RU" sz="1000" dirty="0">
              <a:ea typeface="Calibri"/>
              <a:cs typeface="Calibri"/>
            </a:endParaRPr>
          </a:p>
        </p:txBody>
      </p:sp>
      <p:sp>
        <p:nvSpPr>
          <p:cNvPr id="236" name="Прямоугольник 235"/>
          <p:cNvSpPr/>
          <p:nvPr/>
        </p:nvSpPr>
        <p:spPr>
          <a:xfrm>
            <a:off x="395810" y="39226"/>
            <a:ext cx="431432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1" fontAlgn="ctr" hangingPunct="1">
              <a:spcBef>
                <a:spcPts val="0"/>
              </a:spcBef>
              <a:spcAft>
                <a:spcPts val="0"/>
              </a:spcAft>
            </a:pPr>
            <a:r>
              <a:rPr lang="ru-RU" sz="2400" b="1" dirty="0">
                <a:solidFill>
                  <a:srgbClr val="002060"/>
                </a:solidFill>
                <a:latin typeface="Calibri"/>
                <a:ea typeface="+mj-ea"/>
                <a:cs typeface="+mj-cs"/>
              </a:rPr>
              <a:t>→ </a:t>
            </a:r>
            <a:r>
              <a:rPr lang="ru-RU" sz="2400" b="1" dirty="0" smtClean="0">
                <a:solidFill>
                  <a:srgbClr val="002060"/>
                </a:solidFill>
                <a:latin typeface="Calibri"/>
                <a:ea typeface="+mj-ea"/>
                <a:cs typeface="+mj-cs"/>
              </a:rPr>
              <a:t>2023 </a:t>
            </a:r>
            <a:r>
              <a:rPr lang="ru-RU" sz="2400" b="1" dirty="0">
                <a:solidFill>
                  <a:srgbClr val="002060"/>
                </a:solidFill>
                <a:latin typeface="Calibri"/>
                <a:ea typeface="+mj-ea"/>
                <a:cs typeface="+mj-cs"/>
              </a:rPr>
              <a:t>год: ОСНОВНЫЕ ИТОГИ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43933" y="6119336"/>
            <a:ext cx="1195493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9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 </a:t>
            </a:r>
            <a:r>
              <a:rPr lang="ru-RU" sz="1400" i="1" dirty="0">
                <a:solidFill>
                  <a:prstClr val="white">
                    <a:lumMod val="50000"/>
                  </a:prstClr>
                </a:solidFill>
                <a:latin typeface="Calibri"/>
              </a:rPr>
              <a:t>* </a:t>
            </a:r>
            <a:r>
              <a:rPr lang="ru-RU" sz="1400" i="1" dirty="0" smtClean="0">
                <a:solidFill>
                  <a:prstClr val="white">
                    <a:lumMod val="50000"/>
                  </a:prstClr>
                </a:solidFill>
                <a:latin typeface="Calibri"/>
              </a:rPr>
              <a:t>Выполнение показателя: </a:t>
            </a:r>
            <a:r>
              <a:rPr lang="ru-RU" sz="1400" i="1" dirty="0">
                <a:solidFill>
                  <a:prstClr val="white">
                    <a:lumMod val="50000"/>
                  </a:prstClr>
                </a:solidFill>
                <a:latin typeface="Calibri"/>
              </a:rPr>
              <a:t>«Ожидаемая продолжительность жизни городского населения (оба пола</a:t>
            </a:r>
            <a:r>
              <a:rPr lang="ru-RU" sz="1400" i="1" dirty="0" smtClean="0">
                <a:solidFill>
                  <a:prstClr val="white">
                    <a:lumMod val="50000"/>
                  </a:prstClr>
                </a:solidFill>
                <a:latin typeface="Calibri"/>
              </a:rPr>
              <a:t>)» невозможно </a:t>
            </a:r>
            <a:r>
              <a:rPr lang="ru-RU" sz="1400" i="1" dirty="0">
                <a:solidFill>
                  <a:prstClr val="white">
                    <a:lumMod val="50000"/>
                  </a:prstClr>
                </a:solidFill>
                <a:latin typeface="Calibri"/>
              </a:rPr>
              <a:t>оценить, т.к. данные </a:t>
            </a:r>
            <a:r>
              <a:rPr lang="ru-RU" sz="1400" i="1" dirty="0" smtClean="0">
                <a:solidFill>
                  <a:prstClr val="white">
                    <a:lumMod val="50000"/>
                  </a:prstClr>
                </a:solidFill>
                <a:latin typeface="Calibri"/>
              </a:rPr>
              <a:t>предоставляются </a:t>
            </a:r>
            <a:r>
              <a:rPr lang="ru-RU" sz="1400" i="1" dirty="0">
                <a:solidFill>
                  <a:prstClr val="white">
                    <a:lumMod val="50000"/>
                  </a:prstClr>
                </a:solidFill>
                <a:latin typeface="Calibri"/>
              </a:rPr>
              <a:t>в III-IV квартале 2024 года. 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3997854"/>
              </p:ext>
            </p:extLst>
          </p:nvPr>
        </p:nvGraphicFramePr>
        <p:xfrm>
          <a:off x="1041400" y="2596522"/>
          <a:ext cx="9093200" cy="3522814"/>
        </p:xfrm>
        <a:graphic>
          <a:graphicData uri="http://schemas.openxmlformats.org/drawingml/2006/table">
            <a:tbl>
              <a:tblPr firstRow="1" firstCol="1" bandRow="1">
                <a:tableStyleId>{6E25E649-3F16-4E02-A733-19D2CDBF48F0}</a:tableStyleId>
              </a:tblPr>
              <a:tblGrid>
                <a:gridCol w="496316"/>
                <a:gridCol w="6829042"/>
                <a:gridCol w="884658"/>
                <a:gridCol w="883184"/>
              </a:tblGrid>
              <a:tr h="593160">
                <a:tc>
                  <a:txBody>
                    <a:bodyPr/>
                    <a:lstStyle/>
                    <a:p>
                      <a:pPr marL="0" algn="ctr" defTabSz="914400" rtl="0" eaLnBrk="1" fontAlgn="base" latinLnBrk="0" hangingPunct="1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effectLst/>
                        </a:rPr>
                        <a:t>№ п/п</a:t>
                      </a:r>
                      <a:endParaRPr lang="ru-RU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ase" latinLnBrk="0" hangingPunct="1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effectLst/>
                        </a:rPr>
                        <a:t>Наименование показателей реализации Стратегии</a:t>
                      </a:r>
                      <a:endParaRPr lang="ru-RU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ase" latinLnBrk="0" hangingPunct="1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effectLst/>
                        </a:rPr>
                        <a:t>план</a:t>
                      </a:r>
                      <a:endParaRPr lang="ru-RU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ase" latinLnBrk="0" hangingPunct="1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effectLst/>
                        </a:rPr>
                        <a:t/>
                      </a:r>
                      <a:br>
                        <a:rPr lang="ru-RU" sz="1400" kern="1200">
                          <a:effectLst/>
                        </a:rPr>
                      </a:br>
                      <a:r>
                        <a:rPr lang="ru-RU" sz="1400" kern="1200">
                          <a:effectLst/>
                        </a:rPr>
                        <a:t>факт/ </a:t>
                      </a:r>
                      <a:br>
                        <a:rPr lang="ru-RU" sz="1400" kern="1200">
                          <a:effectLst/>
                        </a:rPr>
                      </a:br>
                      <a:r>
                        <a:rPr lang="ru-RU" sz="1400" kern="1200">
                          <a:effectLst/>
                        </a:rPr>
                        <a:t>(оценка)</a:t>
                      </a:r>
                      <a:endParaRPr lang="ru-RU" sz="14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</a:tr>
              <a:tr h="307946">
                <a:tc>
                  <a:txBody>
                    <a:bodyPr/>
                    <a:lstStyle/>
                    <a:p>
                      <a:pPr marL="0" algn="ctr" defTabSz="914400" rtl="0" eaLnBrk="1" fontAlgn="base" latinLnBrk="0" hangingPunct="1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effectLst/>
                        </a:rPr>
                        <a:t>1</a:t>
                      </a:r>
                      <a:endParaRPr lang="ru-RU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base" latinLnBrk="0" hangingPunct="1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effectLst/>
                        </a:rPr>
                        <a:t>Среднегодовая численность </a:t>
                      </a:r>
                      <a:r>
                        <a:rPr lang="ru-RU" sz="1400" kern="1200" dirty="0" smtClean="0">
                          <a:effectLst/>
                        </a:rPr>
                        <a:t>населения, тыс. чел</a:t>
                      </a:r>
                      <a:endParaRPr lang="ru-RU" sz="1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ase" latinLnBrk="0" hangingPunct="1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effectLst/>
                        </a:rPr>
                        <a:t>428,3</a:t>
                      </a:r>
                      <a:endParaRPr lang="ru-RU" sz="14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ase" latinLnBrk="0" hangingPunct="1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effectLst/>
                        </a:rPr>
                        <a:t>413,9 </a:t>
                      </a:r>
                      <a:endParaRPr lang="ru-RU" sz="14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</a:tr>
              <a:tr h="404724">
                <a:tc>
                  <a:txBody>
                    <a:bodyPr/>
                    <a:lstStyle/>
                    <a:p>
                      <a:pPr marL="0" algn="ctr" defTabSz="914400" rtl="0" eaLnBrk="1" fontAlgn="base" latinLnBrk="0" hangingPunct="1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effectLst/>
                        </a:rPr>
                        <a:t>2</a:t>
                      </a:r>
                      <a:endParaRPr lang="ru-RU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base" latinLnBrk="0" hangingPunct="1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effectLst/>
                        </a:rPr>
                        <a:t>Население моложе трудоспособного возраста </a:t>
                      </a:r>
                    </a:p>
                    <a:p>
                      <a:pPr marL="0" algn="l" defTabSz="914400" rtl="0" eaLnBrk="1" fontAlgn="base" latinLnBrk="0" hangingPunct="1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effectLst/>
                        </a:rPr>
                        <a:t>(к общей численности населения на начало года</a:t>
                      </a:r>
                      <a:r>
                        <a:rPr lang="ru-RU" sz="1400" kern="1200" dirty="0" smtClean="0">
                          <a:effectLst/>
                        </a:rPr>
                        <a:t>),%</a:t>
                      </a:r>
                      <a:endParaRPr lang="ru-RU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ase" latinLnBrk="0" hangingPunct="1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effectLst/>
                        </a:rPr>
                        <a:t>18,2</a:t>
                      </a:r>
                      <a:endParaRPr lang="ru-RU" sz="14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ase" latinLnBrk="0" hangingPunct="1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effectLst/>
                        </a:rPr>
                        <a:t>17,2</a:t>
                      </a:r>
                      <a:endParaRPr lang="ru-RU" sz="14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</a:tr>
              <a:tr h="275265">
                <a:tc>
                  <a:txBody>
                    <a:bodyPr/>
                    <a:lstStyle/>
                    <a:p>
                      <a:pPr marL="0" algn="ctr" defTabSz="914400" rtl="0" eaLnBrk="1" fontAlgn="base" latinLnBrk="0" hangingPunct="1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effectLst/>
                        </a:rPr>
                        <a:t>3</a:t>
                      </a:r>
                      <a:endParaRPr lang="ru-RU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base" latinLnBrk="0" hangingPunct="1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effectLst/>
                        </a:rPr>
                        <a:t>Миграционный </a:t>
                      </a:r>
                      <a:r>
                        <a:rPr lang="ru-RU" sz="1400" kern="1200" dirty="0" smtClean="0">
                          <a:effectLst/>
                        </a:rPr>
                        <a:t>прирост, тыс. чел</a:t>
                      </a:r>
                      <a:endParaRPr lang="ru-RU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ase" latinLnBrk="0" hangingPunct="1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effectLst/>
                        </a:rPr>
                        <a:t>2,9</a:t>
                      </a:r>
                      <a:endParaRPr lang="ru-RU" sz="14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ase" latinLnBrk="0" hangingPunct="1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effectLst/>
                        </a:rPr>
                        <a:t>0,31</a:t>
                      </a:r>
                      <a:endParaRPr lang="ru-RU" sz="14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</a:tr>
              <a:tr h="278971">
                <a:tc>
                  <a:txBody>
                    <a:bodyPr/>
                    <a:lstStyle/>
                    <a:p>
                      <a:pPr marL="0" algn="ctr" defTabSz="914400" rtl="0" eaLnBrk="1" fontAlgn="base" latinLnBrk="0" hangingPunct="1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effectLst/>
                        </a:rPr>
                        <a:t> </a:t>
                      </a:r>
                      <a:endParaRPr lang="ru-RU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base" latinLnBrk="0" hangingPunct="1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effectLst/>
                        </a:rPr>
                        <a:t>Степень износа инженерных сетей, в том </a:t>
                      </a:r>
                      <a:r>
                        <a:rPr lang="ru-RU" sz="1400" kern="1200" dirty="0" smtClean="0">
                          <a:effectLst/>
                        </a:rPr>
                        <a:t>числе, %:</a:t>
                      </a:r>
                      <a:endParaRPr lang="ru-RU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ase" latinLnBrk="0" hangingPunct="1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effectLst/>
                        </a:rPr>
                        <a:t> </a:t>
                      </a:r>
                      <a:endParaRPr lang="ru-RU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ase" latinLnBrk="0" hangingPunct="1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effectLst/>
                        </a:rPr>
                        <a:t> </a:t>
                      </a:r>
                      <a:endParaRPr lang="ru-RU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</a:tr>
              <a:tr h="213804">
                <a:tc>
                  <a:txBody>
                    <a:bodyPr/>
                    <a:lstStyle/>
                    <a:p>
                      <a:pPr marL="0" algn="ctr" defTabSz="914400" rtl="0" eaLnBrk="1" fontAlgn="base" latinLnBrk="0" hangingPunct="1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effectLst/>
                        </a:rPr>
                        <a:t>4</a:t>
                      </a:r>
                      <a:endParaRPr lang="ru-RU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base" latinLnBrk="0" hangingPunct="1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effectLst/>
                        </a:rPr>
                        <a:t>теплоснабжения</a:t>
                      </a:r>
                      <a:endParaRPr lang="ru-RU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ase" latinLnBrk="0" hangingPunct="1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effectLst/>
                        </a:rPr>
                        <a:t>58,6</a:t>
                      </a:r>
                      <a:endParaRPr lang="ru-RU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ase" latinLnBrk="0" hangingPunct="1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effectLst/>
                        </a:rPr>
                        <a:t>81,6</a:t>
                      </a:r>
                      <a:endParaRPr lang="ru-RU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</a:tr>
              <a:tr h="197720">
                <a:tc>
                  <a:txBody>
                    <a:bodyPr/>
                    <a:lstStyle/>
                    <a:p>
                      <a:pPr marL="0" algn="ctr" defTabSz="914400" rtl="0" eaLnBrk="1" fontAlgn="base" latinLnBrk="0" hangingPunct="1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effectLst/>
                        </a:rPr>
                        <a:t>5</a:t>
                      </a:r>
                      <a:endParaRPr lang="ru-RU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base" latinLnBrk="0" hangingPunct="1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effectLst/>
                        </a:rPr>
                        <a:t>водоснабжения</a:t>
                      </a:r>
                      <a:endParaRPr lang="ru-RU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ase" latinLnBrk="0" hangingPunct="1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effectLst/>
                        </a:rPr>
                        <a:t>70,9</a:t>
                      </a:r>
                      <a:endParaRPr lang="ru-RU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ase" latinLnBrk="0" hangingPunct="1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85,0</a:t>
                      </a:r>
                      <a:endParaRPr lang="ru-RU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</a:tr>
              <a:tr h="266765">
                <a:tc>
                  <a:txBody>
                    <a:bodyPr/>
                    <a:lstStyle/>
                    <a:p>
                      <a:pPr marL="0" algn="ctr" defTabSz="914400" rtl="0" eaLnBrk="1" fontAlgn="base" latinLnBrk="0" hangingPunct="1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effectLst/>
                        </a:rPr>
                        <a:t>6</a:t>
                      </a:r>
                      <a:endParaRPr lang="ru-RU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base" latinLnBrk="0" hangingPunct="1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effectLst/>
                        </a:rPr>
                        <a:t>канализация (водоотведение)</a:t>
                      </a:r>
                      <a:endParaRPr lang="ru-RU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ase" latinLnBrk="0" hangingPunct="1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effectLst/>
                        </a:rPr>
                        <a:t>57,8</a:t>
                      </a:r>
                      <a:endParaRPr lang="ru-RU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ase" latinLnBrk="0" hangingPunct="1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effectLst/>
                        </a:rPr>
                        <a:t>73,6</a:t>
                      </a:r>
                      <a:endParaRPr lang="ru-RU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</a:tr>
              <a:tr h="298149">
                <a:tc>
                  <a:txBody>
                    <a:bodyPr/>
                    <a:lstStyle/>
                    <a:p>
                      <a:pPr marL="0" algn="ctr" defTabSz="914400" rtl="0" eaLnBrk="1" fontAlgn="base" latinLnBrk="0" hangingPunct="1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effectLst/>
                        </a:rPr>
                        <a:t>7</a:t>
                      </a:r>
                      <a:endParaRPr lang="ru-RU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base" latinLnBrk="0" hangingPunct="1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effectLst/>
                        </a:rPr>
                        <a:t>Число субъектов МСП в расчете на 10 тыс. человек </a:t>
                      </a:r>
                      <a:r>
                        <a:rPr lang="ru-RU" sz="1400" kern="1200" dirty="0" smtClean="0">
                          <a:effectLst/>
                        </a:rPr>
                        <a:t>населения, </a:t>
                      </a:r>
                      <a:r>
                        <a:rPr lang="ru-RU" sz="1400" kern="1200" dirty="0" err="1" smtClean="0">
                          <a:effectLst/>
                        </a:rPr>
                        <a:t>ед</a:t>
                      </a:r>
                      <a:endParaRPr lang="ru-RU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ase" latinLnBrk="0" hangingPunct="1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effectLst/>
                        </a:rPr>
                        <a:t>620</a:t>
                      </a:r>
                      <a:endParaRPr lang="ru-RU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ase" latinLnBrk="0" hangingPunct="1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effectLst/>
                        </a:rPr>
                        <a:t>579,9</a:t>
                      </a:r>
                      <a:endParaRPr lang="ru-RU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</a:tr>
              <a:tr h="409737">
                <a:tc>
                  <a:txBody>
                    <a:bodyPr/>
                    <a:lstStyle/>
                    <a:p>
                      <a:pPr marL="0" algn="ctr" defTabSz="914400" rtl="0" eaLnBrk="1" fontAlgn="base" latinLnBrk="0" hangingPunct="1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effectLst/>
                        </a:rPr>
                        <a:t>8</a:t>
                      </a:r>
                      <a:endParaRPr lang="ru-RU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base" latinLnBrk="0" hangingPunct="1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effectLst/>
                        </a:rPr>
                        <a:t>Доля собственных (налоговых и неналоговых) доходов в общем объеме бюджетных </a:t>
                      </a:r>
                      <a:r>
                        <a:rPr lang="ru-RU" sz="1400" kern="1200" dirty="0" smtClean="0">
                          <a:effectLst/>
                        </a:rPr>
                        <a:t>доходов,%</a:t>
                      </a:r>
                      <a:endParaRPr lang="ru-RU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ase" latinLnBrk="0" hangingPunct="1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effectLst/>
                        </a:rPr>
                        <a:t>60,2</a:t>
                      </a:r>
                      <a:endParaRPr lang="ru-RU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ase" latinLnBrk="0" hangingPunct="1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effectLst/>
                        </a:rPr>
                        <a:t>42,95</a:t>
                      </a:r>
                      <a:endParaRPr lang="ru-RU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</a:tr>
              <a:tr h="276573">
                <a:tc>
                  <a:txBody>
                    <a:bodyPr/>
                    <a:lstStyle/>
                    <a:p>
                      <a:pPr marL="0" algn="ctr" defTabSz="914400" rtl="0" eaLnBrk="1" fontAlgn="base" latinLnBrk="0" hangingPunct="1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effectLst/>
                        </a:rPr>
                        <a:t>9</a:t>
                      </a:r>
                      <a:endParaRPr lang="ru-RU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base" latinLnBrk="0" hangingPunct="1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effectLst/>
                        </a:rPr>
                        <a:t>Доля частных инвестиций в основной капитал </a:t>
                      </a:r>
                      <a:r>
                        <a:rPr lang="ru-RU" sz="1400" kern="1200" dirty="0" smtClean="0">
                          <a:effectLst/>
                        </a:rPr>
                        <a:t>,%</a:t>
                      </a:r>
                      <a:endParaRPr lang="ru-RU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ase" latinLnBrk="0" hangingPunct="1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effectLst/>
                        </a:rPr>
                        <a:t>75,4</a:t>
                      </a:r>
                      <a:endParaRPr lang="ru-RU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ase" latinLnBrk="0" hangingPunct="1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effectLst/>
                        </a:rPr>
                        <a:t>68,5</a:t>
                      </a:r>
                      <a:endParaRPr lang="ru-RU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8442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1221" y="648262"/>
            <a:ext cx="11749343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5600" algn="just"/>
            <a:r>
              <a:rPr lang="ru-RU" dirty="0" smtClean="0"/>
              <a:t> В 2023 году показатели </a:t>
            </a:r>
            <a:r>
              <a:rPr lang="ru-RU" dirty="0"/>
              <a:t>социально-экономических </a:t>
            </a:r>
            <a:r>
              <a:rPr lang="ru-RU" dirty="0" smtClean="0"/>
              <a:t>развития улучшились по </a:t>
            </a:r>
            <a:r>
              <a:rPr lang="ru-RU" dirty="0"/>
              <a:t>сравнению с 2022 </a:t>
            </a:r>
            <a:r>
              <a:rPr lang="ru-RU" dirty="0" smtClean="0"/>
              <a:t>годом, в результате уровень </a:t>
            </a:r>
            <a:r>
              <a:rPr lang="ru-RU" dirty="0"/>
              <a:t>реализации Стратегии-2035 в </a:t>
            </a:r>
            <a:r>
              <a:rPr lang="ru-RU" dirty="0" smtClean="0"/>
              <a:t>отчетном году является достаточным.</a:t>
            </a:r>
          </a:p>
          <a:p>
            <a:pPr indent="355600" algn="just"/>
            <a:r>
              <a:rPr lang="ru-RU" dirty="0" smtClean="0"/>
              <a:t>Финансирование на реализацию Плана мероприятий </a:t>
            </a:r>
            <a:r>
              <a:rPr lang="ru-RU" dirty="0"/>
              <a:t>Стратегии-2035 </a:t>
            </a:r>
            <a:r>
              <a:rPr lang="ru-RU" dirty="0" smtClean="0"/>
              <a:t>превысило 7,2 </a:t>
            </a:r>
            <a:r>
              <a:rPr lang="ru-RU" dirty="0"/>
              <a:t>млрд. </a:t>
            </a:r>
            <a:r>
              <a:rPr lang="ru-RU" dirty="0" smtClean="0"/>
              <a:t>рублей. В общем объеме профинансированных работ: </a:t>
            </a:r>
          </a:p>
          <a:p>
            <a:pPr indent="355600" algn="just"/>
            <a:r>
              <a:rPr lang="ru-RU" dirty="0" smtClean="0"/>
              <a:t>a. повысилась доля государственных средств </a:t>
            </a:r>
            <a:r>
              <a:rPr lang="ru-RU" dirty="0"/>
              <a:t>– </a:t>
            </a:r>
            <a:r>
              <a:rPr lang="ru-RU" dirty="0" smtClean="0"/>
              <a:t>88,8%; (75,8%- в 2022 году), </a:t>
            </a:r>
            <a:endParaRPr lang="ru-RU" dirty="0"/>
          </a:p>
          <a:p>
            <a:pPr indent="355600" algn="just"/>
            <a:r>
              <a:rPr lang="ru-RU" dirty="0" smtClean="0"/>
              <a:t>b. доля </a:t>
            </a:r>
            <a:r>
              <a:rPr lang="ru-RU" dirty="0"/>
              <a:t>средств муниципального бюджета </a:t>
            </a:r>
            <a:r>
              <a:rPr lang="ru-RU" dirty="0" smtClean="0"/>
              <a:t>составила 6,2% (20,2%-в 2022 году),  </a:t>
            </a:r>
            <a:endParaRPr lang="ru-RU" dirty="0"/>
          </a:p>
          <a:p>
            <a:pPr indent="355600" algn="just"/>
            <a:r>
              <a:rPr lang="ru-RU" dirty="0" smtClean="0"/>
              <a:t>c. доля </a:t>
            </a:r>
            <a:r>
              <a:rPr lang="ru-RU" dirty="0"/>
              <a:t>внебюджетных средств </a:t>
            </a:r>
            <a:r>
              <a:rPr lang="ru-RU" dirty="0" smtClean="0"/>
              <a:t>незначительно </a:t>
            </a:r>
            <a:r>
              <a:rPr lang="ru-RU" dirty="0"/>
              <a:t>увеличилась </a:t>
            </a:r>
            <a:r>
              <a:rPr lang="ru-RU" dirty="0" smtClean="0"/>
              <a:t>до 5% (4%- в 2022 году).</a:t>
            </a:r>
            <a:endParaRPr lang="ru-RU" dirty="0"/>
          </a:p>
        </p:txBody>
      </p:sp>
      <p:sp>
        <p:nvSpPr>
          <p:cNvPr id="236" name="Заголовок 1"/>
          <p:cNvSpPr txBox="1">
            <a:spLocks/>
          </p:cNvSpPr>
          <p:nvPr/>
        </p:nvSpPr>
        <p:spPr bwMode="auto">
          <a:xfrm>
            <a:off x="1323096" y="17515"/>
            <a:ext cx="9485592" cy="72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rmAutofit fontScale="90000" lnSpcReduction="20000"/>
          </a:bodyPr>
          <a:lstStyle>
            <a:lvl1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r>
              <a:rPr lang="ru-RU" dirty="0" smtClean="0"/>
              <a:t> </a:t>
            </a:r>
            <a:r>
              <a:rPr lang="ru-RU" sz="2700" b="1" dirty="0">
                <a:solidFill>
                  <a:schemeClr val="accent1">
                    <a:lumMod val="50000"/>
                  </a:schemeClr>
                </a:solidFill>
                <a:latin typeface="Calibri"/>
              </a:rPr>
              <a:t>Выводы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65391" y="2996712"/>
            <a:ext cx="644471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55600" algn="just"/>
            <a:r>
              <a:rPr lang="ru-RU" dirty="0" smtClean="0"/>
              <a:t>В </a:t>
            </a:r>
            <a:r>
              <a:rPr lang="ru-RU" dirty="0"/>
              <a:t>целях достижения отдельных </a:t>
            </a:r>
            <a:r>
              <a:rPr lang="ru-RU" dirty="0" smtClean="0"/>
              <a:t>показателей Стратегии-2035 были </a:t>
            </a:r>
            <a:r>
              <a:rPr lang="ru-RU" dirty="0"/>
              <a:t>приняты следующие меры</a:t>
            </a:r>
            <a:r>
              <a:rPr lang="ru-RU" dirty="0" smtClean="0"/>
              <a:t>: Администрация </a:t>
            </a:r>
            <a:r>
              <a:rPr lang="ru-RU" dirty="0"/>
              <a:t>города Твери </a:t>
            </a:r>
            <a:r>
              <a:rPr lang="ru-RU" dirty="0" smtClean="0"/>
              <a:t>стала </a:t>
            </a:r>
            <a:r>
              <a:rPr lang="ru-RU" dirty="0"/>
              <a:t>победителем конкурса по отбору заявок в 2022 году субъектов </a:t>
            </a:r>
            <a:r>
              <a:rPr lang="ru-RU" dirty="0" smtClean="0"/>
              <a:t>Российской Федерации на </a:t>
            </a:r>
            <a:r>
              <a:rPr lang="ru-RU" dirty="0"/>
              <a:t>осуществление государственной поддержки региональных программ по проектированию туристского кода центра города в 2023 году. В 2022-2023 годах реализована Всероссийская программа «5 шагов для городов», осуществлялось благоустройство общественной территории «ул. </a:t>
            </a:r>
            <a:r>
              <a:rPr lang="ru-RU" dirty="0" err="1"/>
              <a:t>Трехсвятская</a:t>
            </a:r>
            <a:r>
              <a:rPr lang="ru-RU" dirty="0"/>
              <a:t>» в рамках программы «Формирование комфортной городской среды</a:t>
            </a:r>
            <a:r>
              <a:rPr lang="ru-RU" dirty="0" smtClean="0"/>
              <a:t>».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035109" y="3207507"/>
            <a:ext cx="4007055" cy="2003625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 eaLnBrk="1" fontAlgn="ctr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ru-RU" dirty="0"/>
              <a:t>В результате </a:t>
            </a:r>
            <a:r>
              <a:rPr lang="ru-RU" dirty="0" smtClean="0"/>
              <a:t>значение показателя </a:t>
            </a:r>
          </a:p>
          <a:p>
            <a:pPr algn="ctr" eaLnBrk="1" fontAlgn="ctr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ru-RU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«</a:t>
            </a:r>
            <a:r>
              <a:rPr lang="ru-RU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Загрузка номерного фонда коллективных средств размещения» </a:t>
            </a:r>
            <a:r>
              <a:rPr lang="ru-RU" dirty="0" smtClean="0"/>
              <a:t>выросло </a:t>
            </a:r>
            <a:r>
              <a:rPr lang="ru-RU" dirty="0"/>
              <a:t>с 31,3</a:t>
            </a:r>
            <a:r>
              <a:rPr lang="ru-RU" dirty="0" smtClean="0"/>
              <a:t>% в 2022 г. </a:t>
            </a:r>
            <a:r>
              <a:rPr lang="ru-RU" dirty="0"/>
              <a:t>до 42,0</a:t>
            </a:r>
            <a:r>
              <a:rPr lang="ru-RU" dirty="0" smtClean="0"/>
              <a:t>% в 2023г., превысив </a:t>
            </a:r>
            <a:r>
              <a:rPr lang="ru-RU" dirty="0"/>
              <a:t>плановое значение Стратегии </a:t>
            </a:r>
            <a:r>
              <a:rPr lang="ru-RU" dirty="0" smtClean="0"/>
              <a:t>(</a:t>
            </a:r>
            <a:r>
              <a:rPr lang="ru-RU" sz="1600" dirty="0"/>
              <a:t>41%- на 2023 </a:t>
            </a:r>
            <a:r>
              <a:rPr lang="ru-RU" sz="1600" dirty="0" smtClean="0"/>
              <a:t>г</a:t>
            </a:r>
            <a:r>
              <a:rPr lang="ru-RU" dirty="0" smtClean="0"/>
              <a:t>).</a:t>
            </a:r>
            <a:endParaRPr lang="ru-RU" dirty="0"/>
          </a:p>
        </p:txBody>
      </p:sp>
      <p:sp>
        <p:nvSpPr>
          <p:cNvPr id="5" name="Штриховая стрелка вправо 4"/>
          <p:cNvSpPr/>
          <p:nvPr/>
        </p:nvSpPr>
        <p:spPr>
          <a:xfrm>
            <a:off x="6927427" y="3852269"/>
            <a:ext cx="862149" cy="714103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0732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Заголовок 1"/>
          <p:cNvSpPr txBox="1">
            <a:spLocks/>
          </p:cNvSpPr>
          <p:nvPr/>
        </p:nvSpPr>
        <p:spPr bwMode="auto">
          <a:xfrm>
            <a:off x="3930495" y="2705434"/>
            <a:ext cx="4826000" cy="693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Calibri"/>
              </a:rPr>
              <a:t>СПАСИБО ЗА ВНИМАНИЕ</a:t>
            </a:r>
          </a:p>
        </p:txBody>
      </p:sp>
    </p:spTree>
    <p:extLst>
      <p:ext uri="{BB962C8B-B14F-4D97-AF65-F5344CB8AC3E}">
        <p14:creationId xmlns:p14="http://schemas.microsoft.com/office/powerpoint/2010/main" val="2974932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8949</TotalTime>
  <Words>1170</Words>
  <Application>Microsoft Office PowerPoint</Application>
  <PresentationFormat>Широкоэкранный</PresentationFormat>
  <Paragraphs>437</Paragraphs>
  <Slides>9</Slides>
  <Notes>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Lato Light</vt:lpstr>
      <vt:lpstr>Times New Roman</vt:lpstr>
      <vt:lpstr>Тема Office</vt:lpstr>
      <vt:lpstr>2_Тема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Еекатерина М. Дроздова</cp:lastModifiedBy>
  <cp:revision>658</cp:revision>
  <cp:lastPrinted>2024-07-25T06:53:50Z</cp:lastPrinted>
  <dcterms:created xsi:type="dcterms:W3CDTF">2020-02-05T15:42:24Z</dcterms:created>
  <dcterms:modified xsi:type="dcterms:W3CDTF">2024-12-03T07:59:50Z</dcterms:modified>
</cp:coreProperties>
</file>