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4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7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7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2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2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2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46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0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4D51-575B-46F5-B348-441BEAB2551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4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олилиния 76"/>
          <p:cNvSpPr/>
          <p:nvPr/>
        </p:nvSpPr>
        <p:spPr>
          <a:xfrm>
            <a:off x="0" y="6498000"/>
            <a:ext cx="9144000" cy="360000"/>
          </a:xfrm>
          <a:custGeom>
            <a:avLst/>
            <a:gdLst>
              <a:gd name="connsiteX0" fmla="*/ 0 w 9144000"/>
              <a:gd name="connsiteY0" fmla="*/ 0 h 360000"/>
              <a:gd name="connsiteX1" fmla="*/ 9144000 w 9144000"/>
              <a:gd name="connsiteY1" fmla="*/ 0 h 360000"/>
              <a:gd name="connsiteX2" fmla="*/ 9144000 w 9144000"/>
              <a:gd name="connsiteY2" fmla="*/ 9686 h 360000"/>
              <a:gd name="connsiteX3" fmla="*/ 9140825 w 9144000"/>
              <a:gd name="connsiteY3" fmla="*/ 9525 h 360000"/>
              <a:gd name="connsiteX4" fmla="*/ 8139628 w 9144000"/>
              <a:gd name="connsiteY4" fmla="*/ 315349 h 360000"/>
              <a:gd name="connsiteX5" fmla="*/ 8079916 w 9144000"/>
              <a:gd name="connsiteY5" fmla="*/ 360000 h 360000"/>
              <a:gd name="connsiteX6" fmla="*/ 0 w 9144000"/>
              <a:gd name="connsiteY6" fmla="*/ 36000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360000">
                <a:moveTo>
                  <a:pt x="0" y="0"/>
                </a:moveTo>
                <a:lnTo>
                  <a:pt x="9144000" y="0"/>
                </a:lnTo>
                <a:lnTo>
                  <a:pt x="9144000" y="9686"/>
                </a:lnTo>
                <a:lnTo>
                  <a:pt x="9140825" y="9525"/>
                </a:lnTo>
                <a:cubicBezTo>
                  <a:pt x="8769959" y="9525"/>
                  <a:pt x="8425425" y="122268"/>
                  <a:pt x="8139628" y="315349"/>
                </a:cubicBezTo>
                <a:lnTo>
                  <a:pt x="8079916" y="360000"/>
                </a:lnTo>
                <a:lnTo>
                  <a:pt x="0" y="36000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338937" y="6543961"/>
            <a:ext cx="218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Администрация города Твери</a:t>
            </a:r>
          </a:p>
        </p:txBody>
      </p:sp>
      <p:pic>
        <p:nvPicPr>
          <p:cNvPr id="88" name="Picture 2" descr="Герб города Тве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98" y="6552773"/>
            <a:ext cx="232939" cy="25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ellipse">
            <a:avLst/>
          </a:prstGeom>
          <a:solidFill>
            <a:srgbClr val="7A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7" name="Пирог 6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7924469"/>
            </a:avLst>
          </a:prstGeom>
          <a:solidFill>
            <a:srgbClr val="DF9C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>
            <a:off x="729331" y="2266685"/>
            <a:ext cx="2114550" cy="2114550"/>
          </a:xfrm>
          <a:prstGeom prst="arc">
            <a:avLst>
              <a:gd name="adj1" fmla="val 17011533"/>
              <a:gd name="adj2" fmla="val 20819499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9" name="Пирог 8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7917592"/>
              <a:gd name="adj2" fmla="val 6191746"/>
            </a:avLst>
          </a:prstGeom>
          <a:solidFill>
            <a:srgbClr val="AB47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0" name="Пирог 9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6340551"/>
            </a:avLst>
          </a:prstGeom>
          <a:solidFill>
            <a:srgbClr val="2E3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180816" y="2718170"/>
            <a:ext cx="1211580" cy="121158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23 402</a:t>
            </a:r>
          </a:p>
        </p:txBody>
      </p:sp>
      <p:sp>
        <p:nvSpPr>
          <p:cNvPr id="12" name="Дуга 11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16258049"/>
              <a:gd name="adj2" fmla="val 19086713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Дуга 12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3123110"/>
              <a:gd name="adj2" fmla="val 11308920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Прямоугольник 13"/>
          <p:cNvSpPr/>
          <p:nvPr/>
        </p:nvSpPr>
        <p:spPr>
          <a:xfrm>
            <a:off x="989810" y="1297816"/>
            <a:ext cx="3805623" cy="83099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 субъектов малого и среднего предпринимательства на 01.01.2022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(по данным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Тверьстата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60130" y="2231282"/>
            <a:ext cx="20873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69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средние предприятия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60131" y="2776295"/>
            <a:ext cx="2046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910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малые предприятия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60132" y="3248348"/>
            <a:ext cx="2290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11 088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индивидуальные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предприниматели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0133" y="3944234"/>
            <a:ext cx="2251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11 335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микро предприятия</a:t>
            </a:r>
          </a:p>
        </p:txBody>
      </p:sp>
      <p:cxnSp>
        <p:nvCxnSpPr>
          <p:cNvPr id="19" name="Прямая соединительная линия 18"/>
          <p:cNvCxnSpPr>
            <a:stCxn id="12" idx="2"/>
          </p:cNvCxnSpPr>
          <p:nvPr/>
        </p:nvCxnSpPr>
        <p:spPr>
          <a:xfrm>
            <a:off x="2661384" y="2539395"/>
            <a:ext cx="2798966" cy="498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2"/>
          </p:cNvCxnSpPr>
          <p:nvPr/>
        </p:nvCxnSpPr>
        <p:spPr>
          <a:xfrm>
            <a:off x="2816748" y="3085974"/>
            <a:ext cx="2643602" cy="541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92158" y="3763577"/>
            <a:ext cx="2768192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3" idx="0"/>
          </p:cNvCxnSpPr>
          <p:nvPr/>
        </p:nvCxnSpPr>
        <p:spPr>
          <a:xfrm>
            <a:off x="2506642" y="4247282"/>
            <a:ext cx="295371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0"/>
          </p:cNvCxnSpPr>
          <p:nvPr/>
        </p:nvCxnSpPr>
        <p:spPr>
          <a:xfrm>
            <a:off x="1806227" y="2162068"/>
            <a:ext cx="0" cy="18330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009579" y="2296008"/>
            <a:ext cx="27000" cy="8295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3" idx="2"/>
          </p:cNvCxnSpPr>
          <p:nvPr/>
        </p:nvCxnSpPr>
        <p:spPr>
          <a:xfrm>
            <a:off x="614243" y="3149125"/>
            <a:ext cx="217841" cy="3819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56855" y="502666"/>
            <a:ext cx="82302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1600" b="1" dirty="0">
                <a:solidFill>
                  <a:srgbClr val="7A243D"/>
                </a:solidFill>
              </a:rPr>
              <a:t>Малое </a:t>
            </a:r>
            <a:r>
              <a:rPr lang="ru-RU" sz="1600" b="1" dirty="0" smtClean="0">
                <a:solidFill>
                  <a:srgbClr val="7A243D"/>
                </a:solidFill>
              </a:rPr>
              <a:t>предпринимательство г. Твери.</a:t>
            </a:r>
            <a:r>
              <a:rPr lang="ru-RU" sz="1600" b="1" dirty="0" smtClean="0"/>
              <a:t> </a:t>
            </a:r>
            <a:r>
              <a:rPr lang="ru-RU" sz="1400" dirty="0"/>
              <a:t>В соответствии со сведениями </a:t>
            </a:r>
            <a:r>
              <a:rPr lang="ru-RU" sz="1400" dirty="0" err="1"/>
              <a:t>Статрегистра</a:t>
            </a:r>
            <a:r>
              <a:rPr lang="ru-RU" sz="1400" dirty="0"/>
              <a:t> Тверской области по состоянию на 01.01.2022, число учтенных субъектов малого и среднего предпринимательства (далее также - МСП) в городе Твери составило 23,4 тыс. единиц и сократилось на 1,7% к 2020 году.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87984" y="2422301"/>
            <a:ext cx="2984288" cy="18466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indent="449580" algn="just">
              <a:defRPr sz="1600" b="1">
                <a:solidFill>
                  <a:srgbClr val="23586A"/>
                </a:solidFill>
              </a:defRPr>
            </a:lvl1pPr>
          </a:lstStyle>
          <a:p>
            <a:pPr indent="182563"/>
            <a:r>
              <a:rPr lang="ru-RU" sz="1400" b="0" dirty="0">
                <a:solidFill>
                  <a:schemeClr val="tx1"/>
                </a:solidFill>
              </a:rPr>
              <a:t>В общем количестве субъектов МСП основная доля </a:t>
            </a:r>
            <a:r>
              <a:rPr lang="ru-RU" sz="1400" b="0" dirty="0" smtClean="0">
                <a:solidFill>
                  <a:schemeClr val="tx1"/>
                </a:solidFill>
              </a:rPr>
              <a:t>остается </a:t>
            </a:r>
            <a:r>
              <a:rPr lang="ru-RU" sz="1400" b="0" dirty="0">
                <a:solidFill>
                  <a:schemeClr val="tx1"/>
                </a:solidFill>
              </a:rPr>
              <a:t>за </a:t>
            </a:r>
            <a:r>
              <a:rPr lang="ru-RU" sz="1400" b="0" dirty="0" smtClean="0">
                <a:solidFill>
                  <a:schemeClr val="tx1"/>
                </a:solidFill>
              </a:rPr>
              <a:t>оптовой </a:t>
            </a:r>
            <a:r>
              <a:rPr lang="ru-RU" sz="1400" b="0" dirty="0">
                <a:solidFill>
                  <a:schemeClr val="tx1"/>
                </a:solidFill>
              </a:rPr>
              <a:t>и розничной торговлей, ремонтом автотранспортных средств, бытовых изделий и предметов личного пользования, транспортировкой и хранением, строительством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466" y="4927458"/>
            <a:ext cx="85659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/>
              <a:t>В сфере малого бизнеса заняты порядка 70 тыс. человек. Доля занятых в малом бизнесе в 2021 </a:t>
            </a:r>
            <a:r>
              <a:rPr lang="ru-RU" sz="1400" dirty="0" smtClean="0"/>
              <a:t>году  </a:t>
            </a:r>
            <a:r>
              <a:rPr lang="ru-RU" sz="1400" dirty="0"/>
              <a:t>по оценке составляет 33% от общей численности работников, занятых в экономике города.</a:t>
            </a:r>
          </a:p>
          <a:p>
            <a:pPr indent="355600" algn="just"/>
            <a:r>
              <a:rPr lang="ru-RU" sz="1400" dirty="0"/>
              <a:t>От субъектов малого предпринимательства, уплачивающих </a:t>
            </a:r>
            <a:r>
              <a:rPr lang="ru-RU" sz="1400" dirty="0" smtClean="0"/>
              <a:t>налоги в связи с применением специальных налоговых режимов, </a:t>
            </a:r>
            <a:r>
              <a:rPr lang="ru-RU" sz="1400" dirty="0"/>
              <a:t>за 2021 год в бюджет города Твери поступило 430 млн. рублей, или 10% от </a:t>
            </a:r>
            <a:r>
              <a:rPr lang="ru-RU" sz="1400" dirty="0" smtClean="0"/>
              <a:t>объема  </a:t>
            </a:r>
            <a:r>
              <a:rPr lang="ru-RU" sz="1400" dirty="0"/>
              <a:t>налоговых и неналоговых доходов.</a:t>
            </a:r>
          </a:p>
          <a:p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6951477" y="194889"/>
            <a:ext cx="1735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121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В. Писарева</dc:creator>
  <cp:lastModifiedBy>Александра В. Писарева</cp:lastModifiedBy>
  <cp:revision>8</cp:revision>
  <cp:lastPrinted>2022-08-29T14:43:28Z</cp:lastPrinted>
  <dcterms:created xsi:type="dcterms:W3CDTF">2022-08-23T13:17:41Z</dcterms:created>
  <dcterms:modified xsi:type="dcterms:W3CDTF">2022-08-29T14:43:32Z</dcterms:modified>
</cp:coreProperties>
</file>