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-174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"/>
          <c:w val="0.67800927061845062"/>
          <c:h val="1"/>
        </c:manualLayout>
      </c:layout>
      <c:doughnut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explosion val="9"/>
          <c:dPt>
            <c:idx val="0"/>
            <c:bubble3D val="0"/>
            <c:explosion val="4"/>
            <c:spPr>
              <a:solidFill>
                <a:schemeClr val="accent5">
                  <a:lumMod val="50000"/>
                </a:schemeClr>
              </a:solidFill>
            </c:spPr>
          </c:dPt>
          <c:dPt>
            <c:idx val="2"/>
            <c:bubble3D val="0"/>
            <c:explosion val="2"/>
            <c:spPr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chemeClr val="accent1">
                    <a:lumMod val="50000"/>
                  </a:schemeClr>
                </a:solidFill>
              </a:ln>
            </c:spPr>
          </c:dPt>
          <c:dPt>
            <c:idx val="3"/>
            <c:bubble3D val="0"/>
            <c:spPr>
              <a:solidFill>
                <a:schemeClr val="accent5">
                  <a:lumMod val="75000"/>
                </a:schemeClr>
              </a:solidFill>
            </c:spPr>
          </c:dPt>
          <c:cat>
            <c:strRef>
              <c:f>Лист1!$A$2:$A$5</c:f>
              <c:strCache>
                <c:ptCount val="4"/>
                <c:pt idx="0">
                  <c:v>малые</c:v>
                </c:pt>
                <c:pt idx="1">
                  <c:v>средние</c:v>
                </c:pt>
                <c:pt idx="2">
                  <c:v>микро</c:v>
                </c:pt>
                <c:pt idx="3">
                  <c:v>ИП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921</c:v>
                </c:pt>
                <c:pt idx="1">
                  <c:v>62</c:v>
                </c:pt>
                <c:pt idx="2">
                  <c:v>11777</c:v>
                </c:pt>
                <c:pt idx="3">
                  <c:v>11053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  <c:holeSize val="64"/>
      </c:doughnutChart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1ED3C-CD12-40C0-B9D7-6BEF55D665DA}" type="datetimeFigureOut">
              <a:rPr lang="ru-RU" smtClean="0"/>
              <a:t>29.09.2021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B325B-B1EA-4976-821B-B60B3E71B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41146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1ED3C-CD12-40C0-B9D7-6BEF55D665DA}" type="datetimeFigureOut">
              <a:rPr lang="ru-RU" smtClean="0"/>
              <a:t>29.09.2021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B325B-B1EA-4976-821B-B60B3E71B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4309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1ED3C-CD12-40C0-B9D7-6BEF55D665DA}" type="datetimeFigureOut">
              <a:rPr lang="ru-RU" smtClean="0"/>
              <a:t>29.09.2021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B325B-B1EA-4976-821B-B60B3E71B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282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1ED3C-CD12-40C0-B9D7-6BEF55D665DA}" type="datetimeFigureOut">
              <a:rPr lang="ru-RU" smtClean="0"/>
              <a:t>29.09.2021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B325B-B1EA-4976-821B-B60B3E71B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1585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1ED3C-CD12-40C0-B9D7-6BEF55D665DA}" type="datetimeFigureOut">
              <a:rPr lang="ru-RU" smtClean="0"/>
              <a:t>29.09.2021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B325B-B1EA-4976-821B-B60B3E71B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6744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1ED3C-CD12-40C0-B9D7-6BEF55D665DA}" type="datetimeFigureOut">
              <a:rPr lang="ru-RU" smtClean="0"/>
              <a:t>29.09.2021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B325B-B1EA-4976-821B-B60B3E71B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0008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1ED3C-CD12-40C0-B9D7-6BEF55D665DA}" type="datetimeFigureOut">
              <a:rPr lang="ru-RU" smtClean="0"/>
              <a:t>29.09.2021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B325B-B1EA-4976-821B-B60B3E71B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32190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1ED3C-CD12-40C0-B9D7-6BEF55D665DA}" type="datetimeFigureOut">
              <a:rPr lang="ru-RU" smtClean="0"/>
              <a:t>29.09.2021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B325B-B1EA-4976-821B-B60B3E71B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50096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1ED3C-CD12-40C0-B9D7-6BEF55D665DA}" type="datetimeFigureOut">
              <a:rPr lang="ru-RU" smtClean="0"/>
              <a:t>29.09.2021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B325B-B1EA-4976-821B-B60B3E71B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67876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1ED3C-CD12-40C0-B9D7-6BEF55D665DA}" type="datetimeFigureOut">
              <a:rPr lang="ru-RU" smtClean="0"/>
              <a:t>29.09.2021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B325B-B1EA-4976-821B-B60B3E71B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00317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B1ED3C-CD12-40C0-B9D7-6BEF55D665DA}" type="datetimeFigureOut">
              <a:rPr lang="ru-RU" smtClean="0"/>
              <a:t>29.09.2021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B325B-B1EA-4976-821B-B60B3E71B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91398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B1ED3C-CD12-40C0-B9D7-6BEF55D665DA}" type="datetimeFigureOut">
              <a:rPr lang="ru-RU" smtClean="0"/>
              <a:t>29.09.2021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B325B-B1EA-4976-821B-B60B3E71BDE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010753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24" y="44624"/>
            <a:ext cx="646113" cy="7921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725C68B6-61C2-468F-89AB-4B9F7531AA68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ru-RU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877938" y="1413867"/>
            <a:ext cx="457159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latin typeface="Times New Roman" pitchFamily="18" charset="0"/>
                <a:cs typeface="Times New Roman" pitchFamily="18" charset="0"/>
              </a:rPr>
              <a:t>Структура субъектов малого и среднего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предпринимательства в 2020 году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89266" y="5589240"/>
            <a:ext cx="8475222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В общем количестве субъектов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МСП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основная доля остается за оптовой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розничной торговлей, ремонтом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автотранспортных средств, бытовых изделий и предметов личного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пользования, транспортировкой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хранением, строительством.</a:t>
            </a:r>
            <a:endParaRPr lang="ru-RU" sz="1700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3584767796"/>
              </p:ext>
            </p:extLst>
          </p:nvPr>
        </p:nvGraphicFramePr>
        <p:xfrm>
          <a:off x="549888" y="2280774"/>
          <a:ext cx="4829667" cy="323645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706469" y="188640"/>
            <a:ext cx="8214043" cy="11849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Малое </a:t>
            </a:r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предпринимательство г. Твери. </a:t>
            </a: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соответствии со сведениями </a:t>
            </a:r>
            <a:r>
              <a:rPr lang="ru-RU" sz="1700" dirty="0" err="1">
                <a:latin typeface="Times New Roman" pitchFamily="18" charset="0"/>
                <a:cs typeface="Times New Roman" pitchFamily="18" charset="0"/>
              </a:rPr>
              <a:t>Статрегистра</a:t>
            </a:r>
            <a:r>
              <a:rPr lang="ru-RU" sz="1700" dirty="0">
                <a:latin typeface="Times New Roman" pitchFamily="18" charset="0"/>
                <a:cs typeface="Times New Roman" pitchFamily="18" charset="0"/>
              </a:rPr>
              <a:t> Тверской области по состоянию на 01.01.2021, число учтенных субъектов малого и среднего предпринимательства (далее также - МСП) на 01.01.2021 в городе Твери составило 23,8 тысяч единиц и сократилось на 6,4% к 2019 году.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30452" y="3500859"/>
            <a:ext cx="1306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23 814</a:t>
            </a:r>
            <a:endParaRPr lang="ru-RU" sz="3200" b="1" dirty="0">
              <a:solidFill>
                <a:srgbClr val="C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4" name="Picture 6" descr="1485417335 b5c89d063ea54dc5c0f9794c7e21fe92 1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33222" y="1401530"/>
            <a:ext cx="1965139" cy="14463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Дуга 13"/>
          <p:cNvSpPr/>
          <p:nvPr/>
        </p:nvSpPr>
        <p:spPr>
          <a:xfrm>
            <a:off x="355380" y="2370839"/>
            <a:ext cx="3652095" cy="3146394"/>
          </a:xfrm>
          <a:prstGeom prst="arc">
            <a:avLst>
              <a:gd name="adj1" fmla="val 2180897"/>
              <a:gd name="adj2" fmla="val 10465741"/>
            </a:avLst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3563888" y="4973309"/>
            <a:ext cx="5112568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>
            <a:stCxn id="14" idx="2"/>
          </p:cNvCxnSpPr>
          <p:nvPr/>
        </p:nvCxnSpPr>
        <p:spPr>
          <a:xfrm>
            <a:off x="366972" y="4121017"/>
            <a:ext cx="244588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4165171" y="4581626"/>
            <a:ext cx="47836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11 053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индивидуальных предпринимателей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1" name="Прямая соединительная линия 30"/>
          <p:cNvCxnSpPr/>
          <p:nvPr/>
        </p:nvCxnSpPr>
        <p:spPr>
          <a:xfrm flipH="1">
            <a:off x="3707904" y="4437112"/>
            <a:ext cx="4968552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233" name="Прямоугольник 9232"/>
          <p:cNvSpPr/>
          <p:nvPr/>
        </p:nvSpPr>
        <p:spPr>
          <a:xfrm>
            <a:off x="4141767" y="3995713"/>
            <a:ext cx="309296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11 777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микро предприятий</a:t>
            </a:r>
          </a:p>
        </p:txBody>
      </p:sp>
      <p:sp>
        <p:nvSpPr>
          <p:cNvPr id="54" name="Дуга 53"/>
          <p:cNvSpPr/>
          <p:nvPr/>
        </p:nvSpPr>
        <p:spPr>
          <a:xfrm>
            <a:off x="706469" y="2060848"/>
            <a:ext cx="3217459" cy="2520778"/>
          </a:xfrm>
          <a:prstGeom prst="arc">
            <a:avLst>
              <a:gd name="adj1" fmla="val 16399201"/>
              <a:gd name="adj2" fmla="val 1798"/>
            </a:avLst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5" name="Прямая соединительная линия 54"/>
          <p:cNvCxnSpPr>
            <a:stCxn id="54" idx="0"/>
          </p:cNvCxnSpPr>
          <p:nvPr/>
        </p:nvCxnSpPr>
        <p:spPr>
          <a:xfrm>
            <a:off x="2388238" y="2062148"/>
            <a:ext cx="0" cy="27397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Прямая соединительная линия 60"/>
          <p:cNvCxnSpPr/>
          <p:nvPr/>
        </p:nvCxnSpPr>
        <p:spPr>
          <a:xfrm flipH="1">
            <a:off x="3923930" y="3321237"/>
            <a:ext cx="4752526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4156479" y="2935671"/>
            <a:ext cx="265232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921</a:t>
            </a:r>
            <a:r>
              <a:rPr lang="ru-RU" dirty="0" smtClean="0">
                <a:solidFill>
                  <a:schemeClr val="accent6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малое предприятие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Дуга 67"/>
          <p:cNvSpPr/>
          <p:nvPr/>
        </p:nvSpPr>
        <p:spPr>
          <a:xfrm>
            <a:off x="1115616" y="2243837"/>
            <a:ext cx="2736304" cy="3057371"/>
          </a:xfrm>
          <a:prstGeom prst="arc">
            <a:avLst>
              <a:gd name="adj1" fmla="val 16385127"/>
              <a:gd name="adj2" fmla="val 52074"/>
            </a:avLst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9" name="Прямая соединительная линия 68"/>
          <p:cNvCxnSpPr/>
          <p:nvPr/>
        </p:nvCxnSpPr>
        <p:spPr>
          <a:xfrm>
            <a:off x="2573451" y="2243837"/>
            <a:ext cx="0" cy="92285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>
            <a:endCxn id="68" idx="2"/>
          </p:cNvCxnSpPr>
          <p:nvPr/>
        </p:nvCxnSpPr>
        <p:spPr>
          <a:xfrm flipH="1">
            <a:off x="3851794" y="3793246"/>
            <a:ext cx="4824662" cy="1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Прямоугольник 40"/>
          <p:cNvSpPr/>
          <p:nvPr/>
        </p:nvSpPr>
        <p:spPr>
          <a:xfrm>
            <a:off x="4165171" y="3439682"/>
            <a:ext cx="276267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62</a:t>
            </a:r>
            <a:r>
              <a:rPr lang="ru-RU" dirty="0" smtClean="0">
                <a:solidFill>
                  <a:srgbClr val="003366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средних предприятий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8452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106</Words>
  <Application>Microsoft Office PowerPoint</Application>
  <PresentationFormat>Экран (4:3)</PresentationFormat>
  <Paragraphs>9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Александра В. Писарева</dc:creator>
  <cp:lastModifiedBy>Александра В. Писарева</cp:lastModifiedBy>
  <cp:revision>2</cp:revision>
  <cp:lastPrinted>2021-09-29T13:25:21Z</cp:lastPrinted>
  <dcterms:created xsi:type="dcterms:W3CDTF">2021-09-29T13:22:59Z</dcterms:created>
  <dcterms:modified xsi:type="dcterms:W3CDTF">2021-09-29T13:26:18Z</dcterms:modified>
</cp:coreProperties>
</file>