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7" r:id="rId12"/>
    <p:sldId id="264" r:id="rId1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9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ilaevaII\Documents\&#1044;&#1080;&#1089;&#1082;%20&#1044;\&#1057;&#1080;&#1083;&#1072;&#1077;&#1074;&#1072;\&#1086;&#1073;&#1088;&#1072;&#1097;&#1077;&#1085;&#1080;&#1103;\3%20&#1082;&#1074;&#1072;&#1088;&#1090;&#1072;&#1083;%202025\&#1086;&#1090;&#1095;&#1077;&#1090;%209%20&#1084;&#1077;&#1089;%202025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400"/>
              <a:t>динамика поступивших обращений и вопросов, поднятых в них, нарастающим итогом по годам, шт</a:t>
            </a:r>
          </a:p>
        </c:rich>
      </c:tx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43031568567741E-2"/>
          <c:y val="0.18326901197436157"/>
          <c:w val="0.84499761675884522"/>
          <c:h val="0.73442285379563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таблицы!$AE$67</c:f>
              <c:strCache>
                <c:ptCount val="1"/>
                <c:pt idx="0">
                  <c:v>9мес 2024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1.056933893629886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93-432D-B213-2E5BFE17D6BA}"/>
                </c:ext>
              </c:extLst>
            </c:dLbl>
            <c:dLbl>
              <c:idx val="1"/>
              <c:layout>
                <c:manualLayout>
                  <c:x val="-7.1615837983546116E-3"/>
                  <c:y val="1.321200934702829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93-432D-B213-2E5BFE17D6B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таблицы!$AD$68:$AD$69</c:f>
              <c:strCache>
                <c:ptCount val="2"/>
                <c:pt idx="0">
                  <c:v>количество поступивших обращений</c:v>
                </c:pt>
                <c:pt idx="1">
                  <c:v>количество вопросов, поднятых в обращениях </c:v>
                </c:pt>
              </c:strCache>
            </c:strRef>
          </c:cat>
          <c:val>
            <c:numRef>
              <c:f>таблицы!$AE$68:$AE$69</c:f>
              <c:numCache>
                <c:formatCode>General</c:formatCode>
                <c:ptCount val="2"/>
                <c:pt idx="0">
                  <c:v>8407</c:v>
                </c:pt>
                <c:pt idx="1">
                  <c:v>9029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93-432D-B213-2E5BFE17D6BA}"/>
            </c:ext>
          </c:extLst>
        </c:ser>
        <c:ser>
          <c:idx val="1"/>
          <c:order val="1"/>
          <c:tx>
            <c:strRef>
              <c:f>таблицы!$AF$67</c:f>
              <c:strCache>
                <c:ptCount val="1"/>
                <c:pt idx="0">
                  <c:v>9мес 2025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5.5107264627254314E-3"/>
                  <c:y val="-1.6776513937276093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93-432D-B213-2E5BFE17D6BA}"/>
                </c:ext>
              </c:extLst>
            </c:dLbl>
            <c:dLbl>
              <c:idx val="1"/>
              <c:layout>
                <c:manualLayout>
                  <c:x val="0"/>
                  <c:y val="1.1248300916665809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93-432D-B213-2E5BFE17D6B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таблицы!$AD$68:$AD$69</c:f>
              <c:strCache>
                <c:ptCount val="2"/>
                <c:pt idx="0">
                  <c:v>количество поступивших обращений</c:v>
                </c:pt>
                <c:pt idx="1">
                  <c:v>количество вопросов, поднятых в обращениях </c:v>
                </c:pt>
              </c:strCache>
            </c:strRef>
          </c:cat>
          <c:val>
            <c:numRef>
              <c:f>таблицы!$AF$68:$AF$69</c:f>
              <c:numCache>
                <c:formatCode>General</c:formatCode>
                <c:ptCount val="2"/>
                <c:pt idx="0">
                  <c:v>5543</c:v>
                </c:pt>
                <c:pt idx="1">
                  <c:v>6086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93-432D-B213-2E5BFE17D6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0664592"/>
        <c:axId val="1"/>
        <c:axId val="0"/>
      </c:bar3DChart>
      <c:catAx>
        <c:axId val="8066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806645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892018816796845"/>
          <c:y val="0.37693346890197282"/>
          <c:w val="0.12637452233364443"/>
          <c:h val="0.21957942766106858"/>
        </c:manualLayout>
      </c:layout>
      <c:overlay val="0"/>
      <c:txPr>
        <a:bodyPr/>
        <a:lstStyle/>
        <a:p>
          <a:pPr>
            <a:defRPr sz="101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поступивших обращений по всем каналам, %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пос!$Z$13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пос!$Y$14:$Y$17</c:f>
              <c:strCache>
                <c:ptCount val="4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  <c:pt idx="3">
                  <c:v>ПОС</c:v>
                </c:pt>
              </c:strCache>
            </c:strRef>
          </c:cat>
          <c:val>
            <c:numRef>
              <c:f>пос!$Z$14:$Z$17</c:f>
              <c:numCache>
                <c:formatCode>0.0%</c:formatCode>
                <c:ptCount val="4"/>
                <c:pt idx="0">
                  <c:v>0.63434796044499386</c:v>
                </c:pt>
                <c:pt idx="1">
                  <c:v>8.65265760197775E-3</c:v>
                </c:pt>
                <c:pt idx="2">
                  <c:v>6.4894932014833125E-3</c:v>
                </c:pt>
                <c:pt idx="3">
                  <c:v>0.3505098887515451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3-4AFF-8078-81C8FBE2E502}"/>
            </c:ext>
          </c:extLst>
        </c:ser>
        <c:ser>
          <c:idx val="1"/>
          <c:order val="1"/>
          <c:tx>
            <c:strRef>
              <c:f>пос!$AA$13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пос!$Y$14:$Y$17</c:f>
              <c:strCache>
                <c:ptCount val="4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  <c:pt idx="3">
                  <c:v>ПОС</c:v>
                </c:pt>
              </c:strCache>
            </c:strRef>
          </c:cat>
          <c:val>
            <c:numRef>
              <c:f>пос!$AA$14:$AA$17</c:f>
              <c:numCache>
                <c:formatCode>0.0%</c:formatCode>
                <c:ptCount val="4"/>
                <c:pt idx="0">
                  <c:v>0.42988797966155556</c:v>
                </c:pt>
                <c:pt idx="1">
                  <c:v>6.5146579804560263E-3</c:v>
                </c:pt>
                <c:pt idx="2">
                  <c:v>3.9723524271073332E-3</c:v>
                </c:pt>
                <c:pt idx="3">
                  <c:v>0.55962500993088105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53-4AFF-8078-81C8FBE2E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533228064"/>
        <c:axId val="1"/>
        <c:axId val="0"/>
      </c:bar3DChart>
      <c:catAx>
        <c:axId val="153322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3322806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100"/>
              <a:t>Актуальные темы обращений Платформы обратной связи, шт
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пос!$Q$1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пос!$P$2:$P$9</c:f>
              <c:strCache>
                <c:ptCount val="8"/>
                <c:pt idx="0">
                  <c:v>Автомобильные дороги</c:v>
                </c:pt>
                <c:pt idx="1">
                  <c:v>Благоустройство</c:v>
                </c:pt>
                <c:pt idx="2">
                  <c:v>Дворы и территории общего пользования</c:v>
                </c:pt>
                <c:pt idx="3">
                  <c:v>Многоквартирные дома</c:v>
                </c:pt>
                <c:pt idx="4">
                  <c:v>Образование</c:v>
                </c:pt>
                <c:pt idx="5">
                  <c:v>Мусор</c:v>
                </c:pt>
                <c:pt idx="6">
                  <c:v>Водоснабжение</c:v>
                </c:pt>
                <c:pt idx="7">
                  <c:v>Горячее водоснабжение</c:v>
                </c:pt>
              </c:strCache>
            </c:strRef>
          </c:cat>
          <c:val>
            <c:numRef>
              <c:f>пос!$Q$2:$Q$9</c:f>
              <c:numCache>
                <c:formatCode>General</c:formatCode>
                <c:ptCount val="8"/>
                <c:pt idx="0">
                  <c:v>2291</c:v>
                </c:pt>
                <c:pt idx="1">
                  <c:v>1941</c:v>
                </c:pt>
                <c:pt idx="2">
                  <c:v>690</c:v>
                </c:pt>
                <c:pt idx="3">
                  <c:v>414</c:v>
                </c:pt>
                <c:pt idx="4">
                  <c:v>385</c:v>
                </c:pt>
                <c:pt idx="5">
                  <c:v>376</c:v>
                </c:pt>
                <c:pt idx="6">
                  <c:v>210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1C-4A36-8674-58C4E472ECCD}"/>
            </c:ext>
          </c:extLst>
        </c:ser>
        <c:ser>
          <c:idx val="1"/>
          <c:order val="1"/>
          <c:tx>
            <c:strRef>
              <c:f>пос!$R$1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пос!$P$2:$P$9</c:f>
              <c:strCache>
                <c:ptCount val="8"/>
                <c:pt idx="0">
                  <c:v>Автомобильные дороги</c:v>
                </c:pt>
                <c:pt idx="1">
                  <c:v>Благоустройство</c:v>
                </c:pt>
                <c:pt idx="2">
                  <c:v>Дворы и территории общего пользования</c:v>
                </c:pt>
                <c:pt idx="3">
                  <c:v>Многоквартирные дома</c:v>
                </c:pt>
                <c:pt idx="4">
                  <c:v>Образование</c:v>
                </c:pt>
                <c:pt idx="5">
                  <c:v>Мусор</c:v>
                </c:pt>
                <c:pt idx="6">
                  <c:v>Водоснабжение</c:v>
                </c:pt>
                <c:pt idx="7">
                  <c:v>Горячее водоснабжение</c:v>
                </c:pt>
              </c:strCache>
            </c:strRef>
          </c:cat>
          <c:val>
            <c:numRef>
              <c:f>пос!$R$2:$R$9</c:f>
              <c:numCache>
                <c:formatCode>General</c:formatCode>
                <c:ptCount val="8"/>
                <c:pt idx="0">
                  <c:v>1806</c:v>
                </c:pt>
                <c:pt idx="1">
                  <c:v>1227</c:v>
                </c:pt>
                <c:pt idx="2">
                  <c:v>194</c:v>
                </c:pt>
                <c:pt idx="3">
                  <c:v>162</c:v>
                </c:pt>
                <c:pt idx="4">
                  <c:v>252</c:v>
                </c:pt>
                <c:pt idx="5">
                  <c:v>257</c:v>
                </c:pt>
                <c:pt idx="6">
                  <c:v>168</c:v>
                </c:pt>
                <c:pt idx="7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1C-4A36-8674-58C4E472EC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3228896"/>
        <c:axId val="1"/>
      </c:barChart>
      <c:catAx>
        <c:axId val="1533228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5332288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результаты рассмотрения обращений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3EF-4A52-A268-222E622A62F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3EF-4A52-A268-222E622A62F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3EF-4A52-A268-222E622A62F6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3EF-4A52-A268-222E622A62F6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3EF-4A52-A268-222E622A62F6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таблицы!$O$78:$O$82</c:f>
              <c:strCache>
                <c:ptCount val="5"/>
                <c:pt idx="0">
                  <c:v>меры приняты</c:v>
                </c:pt>
                <c:pt idx="1">
                  <c:v>поддержано</c:v>
                </c:pt>
                <c:pt idx="2">
                  <c:v>разъяснено</c:v>
                </c:pt>
                <c:pt idx="3">
                  <c:v>дан ответ автору</c:v>
                </c:pt>
                <c:pt idx="4">
                  <c:v>без ответа</c:v>
                </c:pt>
              </c:strCache>
            </c:strRef>
          </c:cat>
          <c:val>
            <c:numRef>
              <c:f>таблицы!$P$78:$P$82</c:f>
              <c:numCache>
                <c:formatCode>0</c:formatCode>
                <c:ptCount val="5"/>
                <c:pt idx="0">
                  <c:v>225</c:v>
                </c:pt>
                <c:pt idx="1">
                  <c:v>149</c:v>
                </c:pt>
                <c:pt idx="2">
                  <c:v>2707</c:v>
                </c:pt>
                <c:pt idx="3">
                  <c:v>117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3EF-4A52-A268-222E622A6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spPr>
        <a:noFill/>
        <a:ln w="25400">
          <a:noFill/>
        </a:ln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9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400"/>
              <a:t>количество поступивших обращений , шт
</a:t>
            </a:r>
          </a:p>
        </c:rich>
      </c:tx>
      <c:layout>
        <c:manualLayout>
          <c:xMode val="edge"/>
          <c:yMode val="edge"/>
          <c:x val="0.12981816403384358"/>
          <c:y val="1.8164949254493294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215157411529912E-2"/>
          <c:y val="0.26168051563349337"/>
          <c:w val="0.91997308372167763"/>
          <c:h val="0.582945496935498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таблицы!$A$50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507F-4817-9821-9044EA93A5A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07F-4817-9821-9044EA93A5A8}"/>
              </c:ext>
            </c:extLst>
          </c:dPt>
          <c:dLbls>
            <c:dLbl>
              <c:idx val="0"/>
              <c:layout>
                <c:manualLayout>
                  <c:x val="3.548087739032621E-2"/>
                  <c:y val="-6.1762034514078114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7F-4817-9821-9044EA93A5A8}"/>
                </c:ext>
              </c:extLst>
            </c:dLbl>
            <c:dLbl>
              <c:idx val="1"/>
              <c:layout>
                <c:manualLayout>
                  <c:x val="3.498058278429482E-2"/>
                  <c:y val="-7.266121707538601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7F-4817-9821-9044EA93A5A8}"/>
                </c:ext>
              </c:extLst>
            </c:dLbl>
            <c:dLbl>
              <c:idx val="2"/>
              <c:layout>
                <c:manualLayout>
                  <c:x val="3.361347688681772E-2"/>
                  <c:y val="-5.8128973660308808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7F-4817-9821-9044EA93A5A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таблицы!$B$49:$C$49</c:f>
              <c:strCache>
                <c:ptCount val="2"/>
                <c:pt idx="0">
                  <c:v>9 мес 2024 года</c:v>
                </c:pt>
                <c:pt idx="1">
                  <c:v>9 мес 2025 года</c:v>
                </c:pt>
              </c:strCache>
            </c:strRef>
          </c:cat>
          <c:val>
            <c:numRef>
              <c:f>таблицы!$B$50:$C$50</c:f>
              <c:numCache>
                <c:formatCode>General</c:formatCode>
                <c:ptCount val="2"/>
                <c:pt idx="0">
                  <c:v>8407</c:v>
                </c:pt>
                <c:pt idx="1">
                  <c:v>5543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7F-4817-9821-9044EA93A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7520064"/>
        <c:axId val="1"/>
        <c:axId val="0"/>
      </c:bar3DChart>
      <c:catAx>
        <c:axId val="27752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775200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1400"/>
              <a:t>количество вопросов, поднятых в обращениях , шт</a:t>
            </a:r>
          </a:p>
        </c:rich>
      </c:tx>
      <c:layout>
        <c:manualLayout>
          <c:xMode val="edge"/>
          <c:yMode val="edge"/>
          <c:x val="0.12966069000411093"/>
          <c:y val="1.3888876135381036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823285448097608E-2"/>
          <c:y val="0.24193586283300988"/>
          <c:w val="0.92017671455190242"/>
          <c:h val="0.660688252147702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таблицы!$A$77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385C-441A-96A9-D78518C7BF3E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85C-441A-96A9-D78518C7BF3E}"/>
              </c:ext>
            </c:extLst>
          </c:dPt>
          <c:dLbls>
            <c:dLbl>
              <c:idx val="0"/>
              <c:layout>
                <c:manualLayout>
                  <c:x val="4.1916167664670656E-2"/>
                  <c:y val="-7.40740740740740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85C-441A-96A9-D78518C7BF3E}"/>
                </c:ext>
              </c:extLst>
            </c:dLbl>
            <c:dLbl>
              <c:idx val="1"/>
              <c:layout>
                <c:manualLayout>
                  <c:x val="4.7904191616766539E-2"/>
                  <c:y val="-8.7962962962963007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5C-441A-96A9-D78518C7BF3E}"/>
                </c:ext>
              </c:extLst>
            </c:dLbl>
            <c:dLbl>
              <c:idx val="2"/>
              <c:layout>
                <c:manualLayout>
                  <c:x val="4.3912175648702596E-2"/>
                  <c:y val="-6.0185185185185182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85C-441A-96A9-D78518C7BF3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таблицы!$B$76:$C$76</c:f>
              <c:strCache>
                <c:ptCount val="2"/>
                <c:pt idx="0">
                  <c:v>9 мес 2024 года</c:v>
                </c:pt>
                <c:pt idx="1">
                  <c:v>9 мес 2025 года</c:v>
                </c:pt>
              </c:strCache>
            </c:strRef>
          </c:cat>
          <c:val>
            <c:numRef>
              <c:f>таблицы!$B$77:$C$77</c:f>
              <c:numCache>
                <c:formatCode>General</c:formatCode>
                <c:ptCount val="2"/>
                <c:pt idx="0">
                  <c:v>9029</c:v>
                </c:pt>
                <c:pt idx="1">
                  <c:v>6086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5C-441A-96A9-D78518C7B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7505920"/>
        <c:axId val="1"/>
        <c:axId val="0"/>
      </c:bar3DChart>
      <c:catAx>
        <c:axId val="27750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775059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обращений по каналу поступления, шт</a:t>
            </a:r>
          </a:p>
        </c:rich>
      </c:tx>
      <c:layout>
        <c:manualLayout>
          <c:xMode val="edge"/>
          <c:yMode val="edge"/>
          <c:x val="0.17472464496274956"/>
          <c:y val="2.0000390770012311E-2"/>
        </c:manualLayout>
      </c:layout>
      <c:overlay val="0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349626845655993E-2"/>
          <c:y val="0.12312549994830467"/>
          <c:w val="0.76991241940309374"/>
          <c:h val="0.7764886896048843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таблицы!$U$4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0"/>
              <c:layout>
                <c:manualLayout>
                  <c:x val="2.6684456304203047E-3"/>
                  <c:y val="-2.749140893470790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B6-4521-A851-3F406C56FCCF}"/>
                </c:ext>
              </c:extLst>
            </c:dLbl>
            <c:dLbl>
              <c:idx val="1"/>
              <c:layout>
                <c:manualLayout>
                  <c:x val="-4.0026684456304206E-3"/>
                  <c:y val="-2.749140893470790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B6-4521-A851-3F406C56FCCF}"/>
                </c:ext>
              </c:extLst>
            </c:dLbl>
            <c:dLbl>
              <c:idx val="2"/>
              <c:layout>
                <c:manualLayout>
                  <c:x val="4.0026684456304206E-3"/>
                  <c:y val="-4.123711340206185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B6-4521-A851-3F406C56FCC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таблицы!$S$5:$T$7</c:f>
              <c:strCache>
                <c:ptCount val="3"/>
                <c:pt idx="0">
                  <c:v>письменные</c:v>
                </c:pt>
                <c:pt idx="1">
                  <c:v>личный прием</c:v>
                </c:pt>
                <c:pt idx="2">
                  <c:v>горячая линия</c:v>
                </c:pt>
              </c:strCache>
            </c:strRef>
          </c:cat>
          <c:val>
            <c:numRef>
              <c:f>таблицы!$U$5:$U$7</c:f>
              <c:numCache>
                <c:formatCode>General</c:formatCode>
                <c:ptCount val="3"/>
                <c:pt idx="0">
                  <c:v>8211</c:v>
                </c:pt>
                <c:pt idx="1">
                  <c:v>112</c:v>
                </c:pt>
                <c:pt idx="2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6-4521-A851-3F406C56FCCF}"/>
            </c:ext>
          </c:extLst>
        </c:ser>
        <c:ser>
          <c:idx val="1"/>
          <c:order val="1"/>
          <c:tx>
            <c:strRef>
              <c:f>таблицы!$V$4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BAC1D"/>
            </a:solidFill>
          </c:spPr>
          <c:invertIfNegative val="0"/>
          <c:dLbls>
            <c:dLbl>
              <c:idx val="0"/>
              <c:layout>
                <c:manualLayout>
                  <c:x val="1.7344896597731821E-2"/>
                  <c:y val="-1.030927835051547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B6-4521-A851-3F406C56FCCF}"/>
                </c:ext>
              </c:extLst>
            </c:dLbl>
            <c:dLbl>
              <c:idx val="1"/>
              <c:layout>
                <c:manualLayout>
                  <c:x val="6.671114076050603E-3"/>
                  <c:y val="-3.436426116838488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FB6-4521-A851-3F406C56FCCF}"/>
                </c:ext>
              </c:extLst>
            </c:dLbl>
            <c:dLbl>
              <c:idx val="2"/>
              <c:layout>
                <c:manualLayout>
                  <c:x val="2.66844563042028E-3"/>
                  <c:y val="-3.780068728522336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FB6-4521-A851-3F406C56FCCF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таблицы!$S$5:$T$7</c:f>
              <c:strCache>
                <c:ptCount val="3"/>
                <c:pt idx="0">
                  <c:v>письменные</c:v>
                </c:pt>
                <c:pt idx="1">
                  <c:v>личный прием</c:v>
                </c:pt>
                <c:pt idx="2">
                  <c:v>горячая линия</c:v>
                </c:pt>
              </c:strCache>
            </c:strRef>
          </c:cat>
          <c:val>
            <c:numRef>
              <c:f>таблицы!$V$5:$V$7</c:f>
              <c:numCache>
                <c:formatCode>General</c:formatCode>
                <c:ptCount val="3"/>
                <c:pt idx="0">
                  <c:v>5411</c:v>
                </c:pt>
                <c:pt idx="1">
                  <c:v>82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FB6-4521-A851-3F406C56F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9025408"/>
        <c:axId val="1"/>
        <c:axId val="0"/>
      </c:bar3DChart>
      <c:catAx>
        <c:axId val="279025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790254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287926247504209"/>
          <c:y val="0.44758458542558116"/>
          <c:w val="0.1133967127488924"/>
          <c:h val="0.12413799391701347"/>
        </c:manualLayout>
      </c:layout>
      <c:overlay val="0"/>
      <c:txPr>
        <a:bodyPr/>
        <a:lstStyle/>
        <a:p>
          <a:pPr>
            <a:defRPr sz="85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/>
              <a:t>количество повторных и коллективных обращений , шт</a:t>
            </a:r>
          </a:p>
        </c:rich>
      </c:tx>
      <c:layout>
        <c:manualLayout>
          <c:xMode val="edge"/>
          <c:yMode val="edge"/>
          <c:x val="0.18806561679790026"/>
          <c:y val="1.6284097543940064E-2"/>
        </c:manualLayout>
      </c:layout>
      <c:overlay val="1"/>
    </c:title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958725490638953"/>
          <c:y val="0.14314901607761552"/>
          <c:w val="0.64367901985785014"/>
          <c:h val="0.724768049320782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таблицы!$J$14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8A3E"/>
            </a:solidFill>
            <a:ln>
              <a:solidFill>
                <a:srgbClr val="00B050"/>
              </a:solidFill>
            </a:ln>
          </c:spPr>
          <c:invertIfNegative val="0"/>
          <c:dLbls>
            <c:dLbl>
              <c:idx val="0"/>
              <c:layout>
                <c:manualLayout>
                  <c:x val="8.6695515542153934E-4"/>
                  <c:y val="-6.0645068949575526E-2"/>
                </c:manualLayout>
              </c:layout>
              <c:spPr/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03-466B-841E-E9B081F66CF6}"/>
                </c:ext>
              </c:extLst>
            </c:dLbl>
            <c:dLbl>
              <c:idx val="1"/>
              <c:layout>
                <c:manualLayout>
                  <c:x val="-4.1004613018964632E-3"/>
                  <c:y val="-3.061934585942936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03-466B-841E-E9B081F66CF6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таблицы!$K$13:$M$13</c:f>
              <c:strCache>
                <c:ptCount val="3"/>
                <c:pt idx="1">
                  <c:v>коллективные</c:v>
                </c:pt>
                <c:pt idx="2">
                  <c:v>повторные</c:v>
                </c:pt>
              </c:strCache>
            </c:strRef>
          </c:cat>
          <c:val>
            <c:numRef>
              <c:f>таблицы!$K$14:$M$14</c:f>
              <c:numCache>
                <c:formatCode>General</c:formatCode>
                <c:ptCount val="3"/>
                <c:pt idx="1">
                  <c:v>393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03-466B-841E-E9B081F66CF6}"/>
            </c:ext>
          </c:extLst>
        </c:ser>
        <c:ser>
          <c:idx val="1"/>
          <c:order val="1"/>
          <c:tx>
            <c:strRef>
              <c:f>таблицы!$J$15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2B800"/>
              </a:solidFill>
            </c:spPr>
            <c:extLst>
              <c:ext xmlns:c16="http://schemas.microsoft.com/office/drawing/2014/chart" uri="{C3380CC4-5D6E-409C-BE32-E72D297353CC}">
                <c16:uniqueId val="{00000004-CC03-466B-841E-E9B081F66CF6}"/>
              </c:ext>
            </c:extLst>
          </c:dPt>
          <c:dLbls>
            <c:dLbl>
              <c:idx val="0"/>
              <c:layout>
                <c:manualLayout>
                  <c:x val="-7.9971232042481289E-3"/>
                  <c:y val="-4.0727863759555234E-2"/>
                </c:manualLayout>
              </c:layout>
              <c:spPr/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03-466B-841E-E9B081F66CF6}"/>
                </c:ext>
              </c:extLst>
            </c:dLbl>
            <c:dLbl>
              <c:idx val="1"/>
              <c:layout>
                <c:manualLayout>
                  <c:x val="3.0753459764223477E-2"/>
                  <c:y val="-8.350730688935383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03-466B-841E-E9B081F66CF6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таблицы!$K$13:$M$13</c:f>
              <c:strCache>
                <c:ptCount val="3"/>
                <c:pt idx="1">
                  <c:v>коллективные</c:v>
                </c:pt>
                <c:pt idx="2">
                  <c:v>повторные</c:v>
                </c:pt>
              </c:strCache>
            </c:strRef>
          </c:cat>
          <c:val>
            <c:numRef>
              <c:f>таблицы!$K$15:$M$15</c:f>
              <c:numCache>
                <c:formatCode>General</c:formatCode>
                <c:ptCount val="3"/>
                <c:pt idx="1">
                  <c:v>242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03-466B-841E-E9B081F66C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7512160"/>
        <c:axId val="1"/>
        <c:axId val="0"/>
      </c:bar3DChart>
      <c:catAx>
        <c:axId val="27751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775121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09520559930009"/>
          <c:y val="0.23077643361107927"/>
          <c:w val="0.14909886264216976"/>
          <c:h val="9.0235456534669106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200" b="1"/>
              <a:t>количество вопросов в обращениях по сферам, шт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9398531198099875"/>
          <c:y val="0.16776037096550064"/>
          <c:w val="0.42607198726817314"/>
          <c:h val="0.62239818462861918"/>
        </c:manualLayout>
      </c:layout>
      <c:radarChart>
        <c:radarStyle val="marker"/>
        <c:varyColors val="0"/>
        <c:ser>
          <c:idx val="0"/>
          <c:order val="0"/>
          <c:tx>
            <c:strRef>
              <c:f>таблицы!$H$34</c:f>
              <c:strCache>
                <c:ptCount val="1"/>
                <c:pt idx="0">
                  <c:v>9 мес 2024года</c:v>
                </c:pt>
              </c:strCache>
            </c:strRef>
          </c:tx>
          <c:spPr>
            <a:ln w="57150">
              <a:solidFill>
                <a:srgbClr val="00B05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00B050"/>
              </a:solidFill>
              <a:ln w="57150"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1.1596042138235584E-2"/>
                  <c:y val="1.443652600957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D6-4CA9-BCBE-D7DBC2D37357}"/>
                </c:ext>
              </c:extLst>
            </c:dLbl>
            <c:dLbl>
              <c:idx val="1"/>
              <c:layout>
                <c:manualLayout>
                  <c:x val="-6.4725813374666014E-3"/>
                  <c:y val="-7.75538704554453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D6-4CA9-BCBE-D7DBC2D37357}"/>
                </c:ext>
              </c:extLst>
            </c:dLbl>
            <c:dLbl>
              <c:idx val="2"/>
              <c:layout>
                <c:manualLayout>
                  <c:x val="-5.591397218254484E-2"/>
                  <c:y val="-3.22886941264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D6-4CA9-BCBE-D7DBC2D37357}"/>
                </c:ext>
              </c:extLst>
            </c:dLbl>
            <c:dLbl>
              <c:idx val="3"/>
              <c:layout>
                <c:manualLayout>
                  <c:x val="-1.8314129181011871E-2"/>
                  <c:y val="-3.0617845319037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D6-4CA9-BCBE-D7DBC2D37357}"/>
                </c:ext>
              </c:extLst>
            </c:dLbl>
            <c:dLbl>
              <c:idx val="4"/>
              <c:layout>
                <c:manualLayout>
                  <c:x val="9.2395540092264704E-4"/>
                  <c:y val="5.1061745735459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D6-4CA9-BCBE-D7DBC2D37357}"/>
                </c:ext>
              </c:extLst>
            </c:dLbl>
            <c:spPr>
              <a:solidFill>
                <a:srgbClr val="00B050"/>
              </a:solidFill>
            </c:spPr>
            <c:txPr>
              <a:bodyPr/>
              <a:lstStyle/>
              <a:p>
                <a:pPr>
                  <a:defRPr sz="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таблицы!$H$35:$H$39</c:f>
              <c:numCache>
                <c:formatCode>General</c:formatCode>
                <c:ptCount val="5"/>
                <c:pt idx="0">
                  <c:v>736</c:v>
                </c:pt>
                <c:pt idx="1">
                  <c:v>636</c:v>
                </c:pt>
                <c:pt idx="2">
                  <c:v>4625</c:v>
                </c:pt>
                <c:pt idx="3">
                  <c:v>509</c:v>
                </c:pt>
                <c:pt idx="4">
                  <c:v>2523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D6-4CA9-BCBE-D7DBC2D37357}"/>
            </c:ext>
          </c:extLst>
        </c:ser>
        <c:ser>
          <c:idx val="1"/>
          <c:order val="1"/>
          <c:tx>
            <c:strRef>
              <c:f>таблицы!$I$34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ln w="28575">
              <a:solidFill>
                <a:srgbClr val="FFC00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C000"/>
              </a:solidFill>
              <a:ln w="28575">
                <a:solidFill>
                  <a:srgbClr val="FFC000"/>
                </a:solidFill>
                <a:prstDash val="solid"/>
              </a:ln>
            </c:spPr>
          </c:marker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6-D9D6-4CA9-BCBE-D7DBC2D37357}"/>
              </c:ext>
            </c:extLst>
          </c:dPt>
          <c:dLbls>
            <c:dLbl>
              <c:idx val="0"/>
              <c:layout>
                <c:manualLayout>
                  <c:x val="2.4745371340431935E-2"/>
                  <c:y val="2.7146862215249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D6-4CA9-BCBE-D7DBC2D37357}"/>
                </c:ext>
              </c:extLst>
            </c:dLbl>
            <c:dLbl>
              <c:idx val="1"/>
              <c:layout>
                <c:manualLayout>
                  <c:x val="-1.614605534397321E-2"/>
                  <c:y val="3.4748549799493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D6-4CA9-BCBE-D7DBC2D37357}"/>
                </c:ext>
              </c:extLst>
            </c:dLbl>
            <c:dLbl>
              <c:idx val="2"/>
              <c:layout>
                <c:manualLayout>
                  <c:x val="-4.1639042336270144E-4"/>
                  <c:y val="-7.1407252028313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D6-4CA9-BCBE-D7DBC2D37357}"/>
                </c:ext>
              </c:extLst>
            </c:dLbl>
            <c:dLbl>
              <c:idx val="3"/>
              <c:layout>
                <c:manualLayout>
                  <c:x val="3.1526862649617778E-3"/>
                  <c:y val="-8.128489731734206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9D6-4CA9-BCBE-D7DBC2D37357}"/>
                </c:ext>
              </c:extLst>
            </c:dLbl>
            <c:dLbl>
              <c:idx val="4"/>
              <c:layout>
                <c:manualLayout>
                  <c:x val="5.1930007421019352E-3"/>
                  <c:y val="4.1262819456195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9D6-4CA9-BCBE-D7DBC2D37357}"/>
                </c:ext>
              </c:extLst>
            </c:dLbl>
            <c:spPr>
              <a:solidFill>
                <a:srgbClr val="FFC000"/>
              </a:solidFill>
            </c:spPr>
            <c:txPr>
              <a:bodyPr/>
              <a:lstStyle/>
              <a:p>
                <a:pPr>
                  <a:defRPr sz="8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таблицы!$G$35:$G$39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таблицы!$I$35:$I$39</c:f>
              <c:numCache>
                <c:formatCode>General</c:formatCode>
                <c:ptCount val="5"/>
                <c:pt idx="0">
                  <c:v>561</c:v>
                </c:pt>
                <c:pt idx="1">
                  <c:v>613</c:v>
                </c:pt>
                <c:pt idx="2">
                  <c:v>2909</c:v>
                </c:pt>
                <c:pt idx="3">
                  <c:v>427</c:v>
                </c:pt>
                <c:pt idx="4">
                  <c:v>1576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9D6-4CA9-BCBE-D7DBC2D373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7943616"/>
        <c:axId val="1"/>
      </c:radarChart>
      <c:catAx>
        <c:axId val="180794361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0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8079436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6120421108790198"/>
          <c:y val="0.90606513517000553"/>
          <c:w val="0.49946178342029196"/>
          <c:h val="6.191649631360178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b="1"/>
              <a:t>количество вопросов по сферам, в %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640410764928125"/>
          <c:y val="0.13312704031758835"/>
          <c:w val="0.51779087810915558"/>
          <c:h val="0.76617566273498405"/>
        </c:manualLayout>
      </c:layout>
      <c:radarChart>
        <c:radarStyle val="marker"/>
        <c:varyColors val="0"/>
        <c:ser>
          <c:idx val="0"/>
          <c:order val="0"/>
          <c:tx>
            <c:strRef>
              <c:f>таблицы!$K$34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ln w="38100">
              <a:solidFill>
                <a:srgbClr val="FFC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C000"/>
              </a:solidFill>
              <a:ln w="38100">
                <a:solidFill>
                  <a:srgbClr val="FFC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2.5365766361717295E-3"/>
                  <c:y val="4.6992582166595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C-43C4-BF68-4E3C2390AEF8}"/>
                </c:ext>
              </c:extLst>
            </c:dLbl>
            <c:dLbl>
              <c:idx val="1"/>
              <c:layout>
                <c:manualLayout>
                  <c:x val="-1.1414570157669847E-2"/>
                  <c:y val="4.0160168453769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C-43C4-BF68-4E3C2390AEF8}"/>
                </c:ext>
              </c:extLst>
            </c:dLbl>
            <c:dLbl>
              <c:idx val="3"/>
              <c:layout>
                <c:manualLayout>
                  <c:x val="3.8048649542577338E-3"/>
                  <c:y val="-3.0317794946190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C-43C4-BF68-4E3C2390AEF8}"/>
                </c:ext>
              </c:extLst>
            </c:dLbl>
            <c:dLbl>
              <c:idx val="4"/>
              <c:layout>
                <c:manualLayout>
                  <c:x val="1.5178622051099669E-2"/>
                  <c:y val="2.8801845378700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C-43C4-BF68-4E3C2390AEF8}"/>
                </c:ext>
              </c:extLst>
            </c:dLbl>
            <c:spPr>
              <a:solidFill>
                <a:srgbClr val="FFC000"/>
              </a:solidFill>
            </c:spPr>
            <c:txPr>
              <a:bodyPr/>
              <a:lstStyle/>
              <a:p>
                <a:pPr>
                  <a:defRPr sz="10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таблицы!$K$35:$K$39</c:f>
              <c:numCache>
                <c:formatCode>0%</c:formatCode>
                <c:ptCount val="5"/>
                <c:pt idx="0">
                  <c:v>8.1515117953261718E-2</c:v>
                </c:pt>
                <c:pt idx="1">
                  <c:v>7.0439694318307669E-2</c:v>
                </c:pt>
                <c:pt idx="2">
                  <c:v>0.5122383431166242</c:v>
                </c:pt>
                <c:pt idx="3">
                  <c:v>5.6373906301916049E-2</c:v>
                </c:pt>
                <c:pt idx="4">
                  <c:v>0.27943293830989036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9C-43C4-BF68-4E3C2390AEF8}"/>
            </c:ext>
          </c:extLst>
        </c:ser>
        <c:ser>
          <c:idx val="1"/>
          <c:order val="1"/>
          <c:tx>
            <c:strRef>
              <c:f>таблицы!$L$34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00B050"/>
              </a:solidFill>
              <a:ln w="28575">
                <a:solidFill>
                  <a:srgbClr val="00B05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2.5240175112467948E-3"/>
                  <c:y val="2.3195055250194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C-43C4-BF68-4E3C2390AEF8}"/>
                </c:ext>
              </c:extLst>
            </c:dLbl>
            <c:dLbl>
              <c:idx val="1"/>
              <c:layout>
                <c:manualLayout>
                  <c:x val="-1.8381757923438002E-2"/>
                  <c:y val="-1.3987461842294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036842891971158E-2"/>
                      <c:h val="3.78232158399774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739C-43C4-BF68-4E3C2390AEF8}"/>
                </c:ext>
              </c:extLst>
            </c:dLbl>
            <c:dLbl>
              <c:idx val="2"/>
              <c:layout>
                <c:manualLayout>
                  <c:x val="-6.3799395048668661E-2"/>
                  <c:y val="-4.580814423105779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716616927731649E-2"/>
                      <c:h val="4.03941320219925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739C-43C4-BF68-4E3C2390AEF8}"/>
                </c:ext>
              </c:extLst>
            </c:dLbl>
            <c:dLbl>
              <c:idx val="3"/>
              <c:layout>
                <c:manualLayout>
                  <c:x val="2.2766695252845266E-2"/>
                  <c:y val="-3.69159361154707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C-43C4-BF68-4E3C2390AEF8}"/>
                </c:ext>
              </c:extLst>
            </c:dLbl>
            <c:dLbl>
              <c:idx val="4"/>
              <c:layout>
                <c:manualLayout>
                  <c:x val="4.4341456769943284E-2"/>
                  <c:y val="-7.57944873654767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C-43C4-BF68-4E3C2390AEF8}"/>
                </c:ext>
              </c:extLst>
            </c:dLbl>
            <c:spPr>
              <a:solidFill>
                <a:srgbClr val="00B050"/>
              </a:solidFill>
            </c:spPr>
            <c:txPr>
              <a:bodyPr/>
              <a:lstStyle/>
              <a:p>
                <a:pPr>
                  <a:defRPr sz="11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таблицы!$J$35:$J$39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таблицы!$L$35:$L$39</c:f>
              <c:numCache>
                <c:formatCode>0%</c:formatCode>
                <c:ptCount val="5"/>
                <c:pt idx="0">
                  <c:v>9.217877094972067E-2</c:v>
                </c:pt>
                <c:pt idx="1">
                  <c:v>0.10072297075254683</c:v>
                </c:pt>
                <c:pt idx="2">
                  <c:v>0.47798225435425568</c:v>
                </c:pt>
                <c:pt idx="3">
                  <c:v>7.0161025303976346E-2</c:v>
                </c:pt>
                <c:pt idx="4">
                  <c:v>0.25895497863950051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39C-43C4-BF68-4E3C2390A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7523392"/>
        <c:axId val="1"/>
      </c:radarChart>
      <c:catAx>
        <c:axId val="277523392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0"/>
        <c:lblAlgn val="ctr"/>
        <c:lblOffset val="100"/>
        <c:noMultiLvlLbl val="0"/>
      </c:catAx>
      <c:valAx>
        <c:axId val="1"/>
        <c:scaling>
          <c:orientation val="minMax"/>
          <c:max val="0.5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/>
        <c:numFmt formatCode="0.0%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77523392"/>
        <c:crosses val="autoZero"/>
        <c:crossBetween val="between"/>
        <c:majorUnit val="0.2"/>
        <c:min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984653090256839"/>
          <c:y val="0.84117504803586873"/>
          <c:w val="0.72650969264946164"/>
          <c:h val="0.12885230255308994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Актуальные темы, динамика, шт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'топ 2025'!$L$1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'топ 2025'!$K$2:$K$13</c:f>
              <c:strCache>
                <c:ptCount val="12"/>
                <c:pt idx="0">
                  <c:v>Вопросы, связанные с деятельностью детских садов, школ</c:v>
                </c:pt>
                <c:pt idx="1">
                  <c:v>Арендные отношения</c:v>
                </c:pt>
                <c:pt idx="2">
                  <c:v>Торговля, размещение торговых точек, развитие предпринимательской деятельности.</c:v>
                </c:pt>
                <c:pt idx="3">
                  <c:v> Управляющие организации, товарищества собственников жилья и иные формы управления собственностью</c:v>
                </c:pt>
                <c:pt idx="4">
                  <c:v>Улучшение жилищных условий, ветхое, аварийное жилье, выделение жилья, переселение</c:v>
                </c:pt>
                <c:pt idx="5">
                  <c:v>Содержание общего имущества, капремонт.</c:v>
                </c:pt>
                <c:pt idx="6">
                  <c:v>Дорожное хозяйство, транспорт, автопарковки, ремонт дорог</c:v>
                </c:pt>
                <c:pt idx="7">
                  <c:v>Финансовая помощь,выплаты пособий и компенсаций, льготы</c:v>
                </c:pt>
                <c:pt idx="8">
                  <c:v>Обращение с твердыми коммунальными отходами, свалки, уборка мусора</c:v>
                </c:pt>
                <c:pt idx="9">
                  <c:v>Предоставление коммунальных услуг ненадлежащего качества, оплата услуг, перебои</c:v>
                </c:pt>
                <c:pt idx="10">
                  <c:v>Комплексное благоустройство, озеленение</c:v>
                </c:pt>
                <c:pt idx="11">
                  <c:v>Градостроительство. Архитектура и проектирование</c:v>
                </c:pt>
              </c:strCache>
            </c:strRef>
          </c:cat>
          <c:val>
            <c:numRef>
              <c:f>'топ 2025'!$L$2:$L$13</c:f>
              <c:numCache>
                <c:formatCode>General</c:formatCode>
                <c:ptCount val="12"/>
                <c:pt idx="0">
                  <c:v>63</c:v>
                </c:pt>
                <c:pt idx="1">
                  <c:v>64</c:v>
                </c:pt>
                <c:pt idx="2">
                  <c:v>93</c:v>
                </c:pt>
                <c:pt idx="3">
                  <c:v>143</c:v>
                </c:pt>
                <c:pt idx="4">
                  <c:v>199</c:v>
                </c:pt>
                <c:pt idx="5">
                  <c:v>210</c:v>
                </c:pt>
                <c:pt idx="6">
                  <c:v>319</c:v>
                </c:pt>
                <c:pt idx="7">
                  <c:v>360</c:v>
                </c:pt>
                <c:pt idx="8">
                  <c:v>413</c:v>
                </c:pt>
                <c:pt idx="9">
                  <c:v>490</c:v>
                </c:pt>
                <c:pt idx="10">
                  <c:v>581</c:v>
                </c:pt>
                <c:pt idx="11">
                  <c:v>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4F-40D8-89AD-5FF3458E79AA}"/>
            </c:ext>
          </c:extLst>
        </c:ser>
        <c:ser>
          <c:idx val="1"/>
          <c:order val="1"/>
          <c:tx>
            <c:strRef>
              <c:f>'топ 2025'!$M$1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'топ 2025'!$K$2:$K$13</c:f>
              <c:strCache>
                <c:ptCount val="12"/>
                <c:pt idx="0">
                  <c:v>Вопросы, связанные с деятельностью детских садов, школ</c:v>
                </c:pt>
                <c:pt idx="1">
                  <c:v>Арендные отношения</c:v>
                </c:pt>
                <c:pt idx="2">
                  <c:v>Торговля, размещение торговых точек, развитие предпринимательской деятельности.</c:v>
                </c:pt>
                <c:pt idx="3">
                  <c:v> Управляющие организации, товарищества собственников жилья и иные формы управления собственностью</c:v>
                </c:pt>
                <c:pt idx="4">
                  <c:v>Улучшение жилищных условий, ветхое, аварийное жилье, выделение жилья, переселение</c:v>
                </c:pt>
                <c:pt idx="5">
                  <c:v>Содержание общего имущества, капремонт.</c:v>
                </c:pt>
                <c:pt idx="6">
                  <c:v>Дорожное хозяйство, транспорт, автопарковки, ремонт дорог</c:v>
                </c:pt>
                <c:pt idx="7">
                  <c:v>Финансовая помощь,выплаты пособий и компенсаций, льготы</c:v>
                </c:pt>
                <c:pt idx="8">
                  <c:v>Обращение с твердыми коммунальными отходами, свалки, уборка мусора</c:v>
                </c:pt>
                <c:pt idx="9">
                  <c:v>Предоставление коммунальных услуг ненадлежащего качества, оплата услуг, перебои</c:v>
                </c:pt>
                <c:pt idx="10">
                  <c:v>Комплексное благоустройство, озеленение</c:v>
                </c:pt>
                <c:pt idx="11">
                  <c:v>Градостроительство. Архитектура и проектирование</c:v>
                </c:pt>
              </c:strCache>
            </c:strRef>
          </c:cat>
          <c:val>
            <c:numRef>
              <c:f>'топ 2025'!$M$2:$M$13</c:f>
              <c:numCache>
                <c:formatCode>General</c:formatCode>
                <c:ptCount val="12"/>
                <c:pt idx="0">
                  <c:v>110</c:v>
                </c:pt>
                <c:pt idx="1">
                  <c:v>106</c:v>
                </c:pt>
                <c:pt idx="2">
                  <c:v>43</c:v>
                </c:pt>
                <c:pt idx="3">
                  <c:v>231</c:v>
                </c:pt>
                <c:pt idx="4">
                  <c:v>146</c:v>
                </c:pt>
                <c:pt idx="5">
                  <c:v>375</c:v>
                </c:pt>
                <c:pt idx="6">
                  <c:v>1060</c:v>
                </c:pt>
                <c:pt idx="7">
                  <c:v>301</c:v>
                </c:pt>
                <c:pt idx="8">
                  <c:v>1093</c:v>
                </c:pt>
                <c:pt idx="9">
                  <c:v>835</c:v>
                </c:pt>
                <c:pt idx="10">
                  <c:v>867</c:v>
                </c:pt>
                <c:pt idx="11">
                  <c:v>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4F-40D8-89AD-5FF3458E79A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81616944"/>
        <c:axId val="1981620272"/>
      </c:barChart>
      <c:catAx>
        <c:axId val="1981616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1620272"/>
        <c:crosses val="autoZero"/>
        <c:auto val="1"/>
        <c:lblAlgn val="ctr"/>
        <c:lblOffset val="100"/>
        <c:noMultiLvlLbl val="0"/>
      </c:catAx>
      <c:valAx>
        <c:axId val="1981620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1616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dirty="0"/>
              <a:t>количество поступивших </a:t>
            </a:r>
            <a:r>
              <a:rPr lang="ru-RU" dirty="0" smtClean="0"/>
              <a:t>обращений по всем </a:t>
            </a:r>
            <a:r>
              <a:rPr lang="ru-RU" dirty="0" err="1" smtClean="0"/>
              <a:t>каналам,шт</a:t>
            </a:r>
            <a:endParaRPr lang="ru-RU" dirty="0"/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711356510351747E-2"/>
          <c:y val="0.2318911284387275"/>
          <c:w val="0.78143159810930019"/>
          <c:h val="0.55439122812804142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пос!$V$13</c:f>
              <c:strCache>
                <c:ptCount val="1"/>
                <c:pt idx="0">
                  <c:v>9 мес 2024 года</c:v>
                </c:pt>
              </c:strCache>
            </c:strRef>
          </c:tx>
          <c:spPr>
            <a:solidFill>
              <a:srgbClr val="00B05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пос!$U$14:$U$18</c:f>
              <c:strCache>
                <c:ptCount val="5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  <c:pt idx="3">
                  <c:v>ПОС</c:v>
                </c:pt>
                <c:pt idx="4">
                  <c:v>итого   </c:v>
                </c:pt>
              </c:strCache>
            </c:strRef>
          </c:cat>
          <c:val>
            <c:numRef>
              <c:f>пос!$V$14:$V$18</c:f>
              <c:numCache>
                <c:formatCode>General</c:formatCode>
                <c:ptCount val="5"/>
                <c:pt idx="0">
                  <c:v>8211</c:v>
                </c:pt>
                <c:pt idx="1">
                  <c:v>112</c:v>
                </c:pt>
                <c:pt idx="2">
                  <c:v>84</c:v>
                </c:pt>
                <c:pt idx="3">
                  <c:v>4537</c:v>
                </c:pt>
                <c:pt idx="4" formatCode="0">
                  <c:v>12944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AA-48FD-A94B-2DE488D5485C}"/>
            </c:ext>
          </c:extLst>
        </c:ser>
        <c:ser>
          <c:idx val="1"/>
          <c:order val="1"/>
          <c:tx>
            <c:strRef>
              <c:f>пос!$W$13</c:f>
              <c:strCache>
                <c:ptCount val="1"/>
                <c:pt idx="0">
                  <c:v>9 мес 2025 года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пос!$U$14:$U$18</c:f>
              <c:strCache>
                <c:ptCount val="5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  <c:pt idx="3">
                  <c:v>ПОС</c:v>
                </c:pt>
                <c:pt idx="4">
                  <c:v>итого   </c:v>
                </c:pt>
              </c:strCache>
            </c:strRef>
          </c:cat>
          <c:val>
            <c:numRef>
              <c:f>пос!$W$14:$W$18</c:f>
              <c:numCache>
                <c:formatCode>General</c:formatCode>
                <c:ptCount val="5"/>
                <c:pt idx="0">
                  <c:v>5411</c:v>
                </c:pt>
                <c:pt idx="1">
                  <c:v>82</c:v>
                </c:pt>
                <c:pt idx="2">
                  <c:v>50</c:v>
                </c:pt>
                <c:pt idx="3">
                  <c:v>7044</c:v>
                </c:pt>
                <c:pt idx="4" formatCode="0">
                  <c:v>12587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AA-48FD-A94B-2DE488D54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1533224736"/>
        <c:axId val="1"/>
        <c:axId val="0"/>
      </c:bar3DChart>
      <c:catAx>
        <c:axId val="153322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5332247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spPr>
        <a:noFill/>
        <a:ln w="25400">
          <a:noFill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0.18869</cdr:x>
      <cdr:y>0.3511</cdr:y>
    </cdr:from>
    <cdr:to>
      <cdr:x>0.2593</cdr:x>
      <cdr:y>0.42802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06286" y="1600200"/>
          <a:ext cx="489857" cy="353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0.48416</cdr:x>
      <cdr:y>0.43749</cdr:y>
    </cdr:from>
    <cdr:to>
      <cdr:x>0.54344</cdr:x>
      <cdr:y>0.5004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47357" y="1994807"/>
          <a:ext cx="408214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0.49724</cdr:x>
      <cdr:y>0.40162</cdr:y>
    </cdr:from>
    <cdr:to>
      <cdr:x>0.56157</cdr:x>
      <cdr:y>0.44925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284237" y="1782577"/>
          <a:ext cx="554463" cy="2081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0.50218</cdr:x>
      <cdr:y>0.81693</cdr:y>
    </cdr:from>
    <cdr:to>
      <cdr:x>0.54586</cdr:x>
      <cdr:y>0.87149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328891" y="3624935"/>
          <a:ext cx="376459" cy="2422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0.2005</cdr:x>
      <cdr:y>0.79492</cdr:y>
    </cdr:from>
    <cdr:to>
      <cdr:x>0.29391</cdr:x>
      <cdr:y>0.85488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17177" y="3681307"/>
          <a:ext cx="518583" cy="2654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0.19875</cdr:x>
      <cdr:y>0.8075</cdr:y>
    </cdr:from>
    <cdr:to>
      <cdr:x>0.19826</cdr:x>
      <cdr:y>0.80774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117177" y="395732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0.34259</cdr:x>
      <cdr:y>0.59926</cdr:y>
    </cdr:from>
    <cdr:to>
      <cdr:x>0.40001</cdr:x>
      <cdr:y>0.70395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386074" y="1715258"/>
          <a:ext cx="399928" cy="2996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-34%</a:t>
          </a:r>
        </a:p>
      </cdr:txBody>
    </cdr:sp>
  </cdr:relSizeAnchor>
  <cdr:relSizeAnchor xmlns:cdr="http://schemas.openxmlformats.org/drawingml/2006/chartDrawing">
    <cdr:from>
      <cdr:x>0.62977</cdr:x>
      <cdr:y>0.6008</cdr:y>
    </cdr:from>
    <cdr:to>
      <cdr:x>0.70826</cdr:x>
      <cdr:y>0.68232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4386202" y="1719664"/>
          <a:ext cx="546694" cy="2333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-33%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0.41425</cdr:x>
      <cdr:y>0.91582</cdr:y>
    </cdr:from>
    <cdr:to>
      <cdr:x>0.41326</cdr:x>
      <cdr:y>0.91727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05149" y="3171825"/>
          <a:ext cx="352425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0.60657</cdr:x>
      <cdr:y>0.656</cdr:y>
    </cdr:from>
    <cdr:to>
      <cdr:x>0.74117</cdr:x>
      <cdr:y>0.74749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33572" y="2112245"/>
          <a:ext cx="628764" cy="2945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/>
            <a:t>-34%</a:t>
          </a:r>
        </a:p>
        <a:p xmlns:a="http://schemas.openxmlformats.org/drawingml/2006/main">
          <a:pPr>
            <a:lnSpc>
              <a:spcPts val="1200"/>
            </a:lnSpc>
          </a:pPr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0.63254</cdr:x>
      <cdr:y>0.56897</cdr:y>
    </cdr:from>
    <cdr:to>
      <cdr:x>0.77143</cdr:x>
      <cdr:y>0.66043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83662" y="1608127"/>
          <a:ext cx="567309" cy="2585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/>
            <a:t>-33%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0.23997</cdr:x>
      <cdr:y>0.45471</cdr:y>
    </cdr:from>
    <cdr:to>
      <cdr:x>0.3047</cdr:x>
      <cdr:y>0.55006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65960" y="1744204"/>
          <a:ext cx="530352" cy="365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-34%</a:t>
          </a:r>
        </a:p>
      </cdr:txBody>
    </cdr:sp>
  </cdr:relSizeAnchor>
  <cdr:relSizeAnchor xmlns:cdr="http://schemas.openxmlformats.org/drawingml/2006/chartDrawing">
    <cdr:from>
      <cdr:x>0.46765</cdr:x>
      <cdr:y>0.65018</cdr:y>
    </cdr:from>
    <cdr:to>
      <cdr:x>0.52458</cdr:x>
      <cdr:y>0.72885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31336" y="2494012"/>
          <a:ext cx="466344" cy="301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-27%</a:t>
          </a:r>
        </a:p>
      </cdr:txBody>
    </cdr:sp>
  </cdr:relSizeAnchor>
  <cdr:relSizeAnchor xmlns:cdr="http://schemas.openxmlformats.org/drawingml/2006/chartDrawing">
    <cdr:from>
      <cdr:x>0.65628</cdr:x>
      <cdr:y>0.70739</cdr:y>
    </cdr:from>
    <cdr:to>
      <cdr:x>0.70539</cdr:x>
      <cdr:y>0.76699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376672" y="2713468"/>
          <a:ext cx="402336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/>
            <a:t>-40%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0.83349</cdr:x>
      <cdr:y>0.76285</cdr:y>
    </cdr:from>
    <cdr:to>
      <cdr:x>0.88488</cdr:x>
      <cdr:y>0.81186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619185" y="3554186"/>
          <a:ext cx="467540" cy="2313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0.59766</cdr:x>
      <cdr:y>0.74248</cdr:y>
    </cdr:from>
    <cdr:to>
      <cdr:x>0.65001</cdr:x>
      <cdr:y>0.80628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056606" y="3458931"/>
          <a:ext cx="703473" cy="2993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0.54123</cdr:x>
      <cdr:y>0.67047</cdr:y>
    </cdr:from>
    <cdr:to>
      <cdr:x>0.65287</cdr:x>
      <cdr:y>0.88525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439140" y="29588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0.74344</cdr:x>
      <cdr:y>0.78968</cdr:y>
    </cdr:from>
    <cdr:to>
      <cdr:x>0.83525</cdr:x>
      <cdr:y>0.81701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429500" y="7232650"/>
          <a:ext cx="878416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0.62941</cdr:x>
      <cdr:y>0.77397</cdr:y>
    </cdr:from>
    <cdr:to>
      <cdr:x>0.69061</cdr:x>
      <cdr:y>0.80352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333890" y="6548190"/>
          <a:ext cx="615863" cy="250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0.66818</cdr:x>
      <cdr:y>0.71731</cdr:y>
    </cdr:from>
    <cdr:to>
      <cdr:x>0.73082</cdr:x>
      <cdr:y>0.75873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185424" y="4010214"/>
          <a:ext cx="486088" cy="231557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/>
            <a:t>48%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80282-8D5F-4432-9AB5-62EF158166DC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F3C14-BFE8-4CD0-9B84-8151DC0658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604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F3C14-BFE8-4CD0-9B84-8151DC06584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1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4E18025-E5B4-4061-B9CD-2D61A7E2141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9FB72D-2230-4F75-9A28-4E606D7561B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82B8BC9-15A2-446A-BD3D-887F420BCD9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50BA280-A3DA-495F-A758-CD73BC21729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2113F29-3799-4E7A-821D-4402C37D22E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E51C791-D6C3-4EAC-AEF8-067F72738DE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EE59D2-AB65-457D-862C-1655DA1176F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3AA0D3E-BD71-4E0C-B985-71C49C9A09D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58F9E47-0975-4585-884E-007D196C46F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70CE9B6-F226-4A53-9F08-11F053A9744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CEAC283-7FFA-4104-A5B1-F27597D344C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092BB78-18E2-470D-B177-5545B8C3F30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41FAC1B-37D3-40D2-94B8-7A1EB9D05A2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CD8BC05-D780-48E8-94A0-7D6CB13127F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48E41D9-8C2F-4286-A997-4D1D5E0FBE9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2DC2D88-528C-43D6-B557-A2A203751A0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B391A87-BF01-475C-8E48-2DBB87FAE211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5542A9-BCE8-43D8-BFB5-5903A050301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A910A00-D60E-48B5-86EB-EC14FE6727E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152AE4-A62D-4F66-A9F4-9ED8DEA60AF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B89751-E1C9-4B54-B115-5A8F0D36E56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2DA8C3-7258-4E07-9AA8-B8862CD3F3E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DD8A00C-AF72-4F33-AE6A-761CEBC006B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47DFF2-4D05-457E-8274-1CD06A43A01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5AAE99F-8091-478E-9BC1-A02D4270CABC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8AFFC98-B7B4-42FE-BA52-6A4A55F31554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4"/>
          <p:cNvSpPr/>
          <p:nvPr/>
        </p:nvSpPr>
        <p:spPr>
          <a:xfrm>
            <a:off x="564840" y="2133000"/>
            <a:ext cx="8424720" cy="1814428"/>
          </a:xfrm>
          <a:prstGeom prst="rect">
            <a:avLst/>
          </a:prstGeom>
          <a:noFill/>
          <a:ln w="0">
            <a:noFill/>
          </a:ln>
          <a:effectLst>
            <a:glow rad="228600">
              <a:srgbClr val="A8E034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Информация по работе с обращениями граждан, организаций и общественных объединений,</a:t>
            </a:r>
            <a:endParaRPr lang="ru-RU" sz="28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поступивших в Администрацию города Твери</a:t>
            </a:r>
            <a:r>
              <a:rPr sz="2800" dirty="0"/>
              <a:t/>
            </a:r>
            <a:br>
              <a:rPr sz="2800" dirty="0"/>
            </a:b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за 9 месяцев 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/>
              </a:rPr>
              <a:t>2025 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года</a:t>
            </a:r>
            <a:endParaRPr lang="ru-RU" sz="2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83" name="Рисунок 3"/>
          <p:cNvPicPr/>
          <p:nvPr/>
        </p:nvPicPr>
        <p:blipFill>
          <a:blip r:embed="rId3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cxnSp>
        <p:nvCxnSpPr>
          <p:cNvPr id="84" name="Прямая соединительная линия 6"/>
          <p:cNvCxnSpPr/>
          <p:nvPr/>
        </p:nvCxnSpPr>
        <p:spPr>
          <a:xfrm>
            <a:off x="971280" y="548640"/>
            <a:ext cx="7705440" cy="360"/>
          </a:xfrm>
          <a:prstGeom prst="straightConnector1">
            <a:avLst/>
          </a:prstGeom>
          <a:ln w="9525">
            <a:solidFill>
              <a:srgbClr val="4A7EBB"/>
            </a:solidFill>
            <a:round/>
          </a:ln>
        </p:spPr>
      </p:cxnSp>
      <p:cxnSp>
        <p:nvCxnSpPr>
          <p:cNvPr id="85" name="Прямая соединительная линия 8"/>
          <p:cNvCxnSpPr/>
          <p:nvPr/>
        </p:nvCxnSpPr>
        <p:spPr>
          <a:xfrm>
            <a:off x="971280" y="5733000"/>
            <a:ext cx="7705440" cy="360"/>
          </a:xfrm>
          <a:prstGeom prst="straightConnector1">
            <a:avLst/>
          </a:prstGeom>
          <a:ln w="9525">
            <a:solidFill>
              <a:srgbClr val="4A7EBB"/>
            </a:solidFill>
            <a:round/>
          </a:ln>
        </p:spPr>
      </p:cxnSp>
      <p:sp>
        <p:nvSpPr>
          <p:cNvPr id="86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37892" y="577930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28.10.2025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Рисунок 6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sp>
        <p:nvSpPr>
          <p:cNvPr id="159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60" name="Прямая соединительная линия 10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61" name="Прямая соединительная линия 11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0712037-B86D-46AA-A971-0E4F03984FF2}" type="slidenum">
              <a:t>10</a:t>
            </a:fld>
            <a:endParaRPr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188790" y="613676"/>
            <a:ext cx="7076473" cy="3600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>
                <a:solidFill>
                  <a:sysClr val="windowText" lastClr="000000"/>
                </a:solidFill>
              </a:rPr>
              <a:t>Актуальные темы обращений, поступивших через ПОС</a:t>
            </a:r>
            <a:endParaRPr lang="ru-RU" sz="1200" b="1" dirty="0">
              <a:solidFill>
                <a:sysClr val="windowText" lastClr="0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560" y="1112596"/>
            <a:ext cx="3012287" cy="2356565"/>
          </a:xfrm>
          <a:prstGeom prst="rect">
            <a:avLst/>
          </a:prstGeom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2294468"/>
              </p:ext>
            </p:extLst>
          </p:nvPr>
        </p:nvGraphicFramePr>
        <p:xfrm>
          <a:off x="3813048" y="1112596"/>
          <a:ext cx="4530280" cy="4309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648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393920" y="620640"/>
            <a:ext cx="7076160" cy="6476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Результаты рассмотрения*</a:t>
            </a:r>
          </a:p>
        </p:txBody>
      </p:sp>
      <p:pic>
        <p:nvPicPr>
          <p:cNvPr id="158" name="Рисунок 6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sp>
        <p:nvSpPr>
          <p:cNvPr id="159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60" name="Прямая соединительная линия 10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61" name="Прямая соединительная линия 11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0712037-B86D-46AA-A971-0E4F03984FF2}" type="slidenum">
              <a:t>11</a:t>
            </a:fld>
            <a:endParaRPr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387307"/>
              </p:ext>
            </p:extLst>
          </p:nvPr>
        </p:nvGraphicFramePr>
        <p:xfrm>
          <a:off x="2047875" y="1830867"/>
          <a:ext cx="5048250" cy="319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096125" y="6016521"/>
            <a:ext cx="13124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*На дату отчета</a:t>
            </a:r>
            <a:endParaRPr lang="ru-RU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3"/>
          <p:cNvPicPr/>
          <p:nvPr/>
        </p:nvPicPr>
        <p:blipFill>
          <a:blip r:embed="rId2"/>
          <a:stretch/>
        </p:blipFill>
        <p:spPr>
          <a:xfrm>
            <a:off x="323640" y="214920"/>
            <a:ext cx="645840" cy="79164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79360" y="640440"/>
            <a:ext cx="7076160" cy="4118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Динамика поступивших обращений в Администрацию города</a:t>
            </a:r>
            <a:b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за 9 месяцев 2023 и 2024 годов нарастающим итогом</a:t>
            </a:r>
          </a:p>
        </p:txBody>
      </p:sp>
      <p:sp>
        <p:nvSpPr>
          <p:cNvPr id="89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90" name="Прямая соединительная линия 7"/>
          <p:cNvCxnSpPr/>
          <p:nvPr/>
        </p:nvCxnSpPr>
        <p:spPr>
          <a:xfrm>
            <a:off x="1179000" y="58428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91" name="Прямая соединительная линия 10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ED48BFB-FA37-4CF3-AD81-9978B9719B56}" type="slidenum">
              <a:t>2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28438"/>
              </p:ext>
            </p:extLst>
          </p:nvPr>
        </p:nvGraphicFramePr>
        <p:xfrm>
          <a:off x="1274725" y="1143569"/>
          <a:ext cx="6748270" cy="1985461"/>
        </p:xfrm>
        <a:graphic>
          <a:graphicData uri="http://schemas.openxmlformats.org/drawingml/2006/table">
            <a:tbl>
              <a:tblPr/>
              <a:tblGrid>
                <a:gridCol w="1091038">
                  <a:extLst>
                    <a:ext uri="{9D8B030D-6E8A-4147-A177-3AD203B41FA5}">
                      <a16:colId xmlns:a16="http://schemas.microsoft.com/office/drawing/2014/main" val="2872802848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4239870964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2016036917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2139388819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239321002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1240185764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3765362436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1834692883"/>
                    </a:ext>
                  </a:extLst>
                </a:gridCol>
                <a:gridCol w="707154">
                  <a:extLst>
                    <a:ext uri="{9D8B030D-6E8A-4147-A177-3AD203B41FA5}">
                      <a16:colId xmlns:a16="http://schemas.microsoft.com/office/drawing/2014/main" val="829735745"/>
                    </a:ext>
                  </a:extLst>
                </a:gridCol>
              </a:tblGrid>
              <a:tr h="4622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количество поступивших обращений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динамика 9 месяцев 2025 к 2024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динамика , %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3954"/>
                  </a:ext>
                </a:extLst>
              </a:tr>
              <a:tr h="2039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2460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3064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2883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2321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1358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1864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-2864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711931"/>
                  </a:ext>
                </a:extLst>
              </a:tr>
              <a:tr h="1631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  9 месяцев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8407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5543</a:t>
                      </a:r>
                    </a:p>
                  </a:txBody>
                  <a:tcPr marL="9240" marR="9240" marT="92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735286"/>
                  </a:ext>
                </a:extLst>
              </a:tr>
              <a:tr h="6231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количество вопросов, поднятых в обращениях 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кв 2024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кв 2025 года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динамика 9 месяцев 2025 к 2024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динамика, %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398393"/>
                  </a:ext>
                </a:extLst>
              </a:tr>
              <a:tr h="1857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2588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3301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3140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2441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1582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2063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-2943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273912"/>
                  </a:ext>
                </a:extLst>
              </a:tr>
              <a:tr h="1721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итого  9 месяцев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9029</a:t>
                      </a:r>
                    </a:p>
                  </a:txBody>
                  <a:tcPr marL="9240" marR="9240" marT="92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6086</a:t>
                      </a:r>
                    </a:p>
                  </a:txBody>
                  <a:tcPr marL="9240" marR="9240" marT="92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933331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17177"/>
              </p:ext>
            </p:extLst>
          </p:nvPr>
        </p:nvGraphicFramePr>
        <p:xfrm>
          <a:off x="1166455" y="3300984"/>
          <a:ext cx="6964810" cy="3015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Прямоугольник 7"/>
          <p:cNvSpPr/>
          <p:nvPr/>
        </p:nvSpPr>
        <p:spPr>
          <a:xfrm>
            <a:off x="701280" y="4382662"/>
            <a:ext cx="3492720" cy="690457"/>
          </a:xfrm>
          <a:prstGeom prst="rect">
            <a:avLst/>
          </a:prstGeom>
          <a:solidFill>
            <a:schemeClr val="bg1"/>
          </a:solidFill>
          <a:ln w="57150">
            <a:solidFill>
              <a:srgbClr val="E4960A"/>
            </a:solidFill>
            <a:round/>
          </a:ln>
          <a:effectLst>
            <a:glow rad="228600">
              <a:srgbClr val="FF953E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В отчетном периоде  в Администрацию города Твери поступило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5543 обращений,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что на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34% меньше,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чем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за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9 месяцев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2024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года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(8407 обращений)</a:t>
            </a:r>
            <a:endParaRPr lang="ru-RU" sz="12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3" name="Прямоугольник 8"/>
          <p:cNvSpPr/>
          <p:nvPr/>
        </p:nvSpPr>
        <p:spPr>
          <a:xfrm>
            <a:off x="4860000" y="4382662"/>
            <a:ext cx="3732840" cy="722136"/>
          </a:xfrm>
          <a:prstGeom prst="rect">
            <a:avLst/>
          </a:prstGeom>
          <a:solidFill>
            <a:schemeClr val="bg1"/>
          </a:solidFill>
          <a:ln w="57150">
            <a:solidFill>
              <a:srgbClr val="E4960A"/>
            </a:solidFill>
            <a:round/>
          </a:ln>
          <a:effectLst>
            <a:glow rad="228600">
              <a:srgbClr val="FF953E">
                <a:alpha val="40000"/>
              </a:srgb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В общем количестве обращений жителями города поставлено </a:t>
            </a:r>
            <a:r>
              <a:rPr lang="ru-RU" sz="1200" b="1" spc="-1" dirty="0" smtClean="0">
                <a:solidFill>
                  <a:srgbClr val="0D0D0D"/>
                </a:solidFill>
                <a:latin typeface="Segoe UI"/>
                <a:ea typeface="Segoe UI"/>
              </a:rPr>
              <a:t>6086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 вопросов,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что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на 33% меньше,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чем в аналогичном периоде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2024 </a:t>
            </a:r>
            <a:r>
              <a:rPr lang="ru-RU" sz="1200" b="1" strike="noStrike" spc="-1" dirty="0">
                <a:solidFill>
                  <a:srgbClr val="0D0D0D"/>
                </a:solidFill>
                <a:latin typeface="Segoe UI"/>
                <a:ea typeface="Segoe UI"/>
              </a:rPr>
              <a:t>года </a:t>
            </a:r>
            <a:r>
              <a:rPr lang="ru-RU" sz="1200" b="1" strike="noStrike" spc="-1" dirty="0" smtClean="0">
                <a:solidFill>
                  <a:srgbClr val="0D0D0D"/>
                </a:solidFill>
                <a:latin typeface="Segoe UI"/>
                <a:ea typeface="Segoe UI"/>
              </a:rPr>
              <a:t>(9029 обращений).</a:t>
            </a:r>
            <a:endParaRPr lang="ru-RU" sz="12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104" name="Рисунок 9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cxnSp>
        <p:nvCxnSpPr>
          <p:cNvPr id="105" name="Прямая соединительная линия 11"/>
          <p:cNvCxnSpPr/>
          <p:nvPr/>
        </p:nvCxnSpPr>
        <p:spPr>
          <a:xfrm>
            <a:off x="888120" y="548640"/>
            <a:ext cx="7705080" cy="360"/>
          </a:xfrm>
          <a:prstGeom prst="straightConnector1">
            <a:avLst/>
          </a:prstGeom>
          <a:ln w="9525">
            <a:solidFill>
              <a:srgbClr val="4A7EBB"/>
            </a:solidFill>
            <a:round/>
          </a:ln>
        </p:spPr>
      </p:cxnSp>
      <p:sp>
        <p:nvSpPr>
          <p:cNvPr id="106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07" name="Прямая соединительная линия 15"/>
          <p:cNvCxnSpPr/>
          <p:nvPr/>
        </p:nvCxnSpPr>
        <p:spPr>
          <a:xfrm>
            <a:off x="971280" y="548640"/>
            <a:ext cx="7705440" cy="360"/>
          </a:xfrm>
          <a:prstGeom prst="straightConnector1">
            <a:avLst/>
          </a:prstGeom>
          <a:ln w="9525">
            <a:solidFill>
              <a:srgbClr val="4A7EBB"/>
            </a:solidFill>
            <a:round/>
          </a:ln>
        </p:spPr>
      </p:cxnSp>
      <p:cxnSp>
        <p:nvCxnSpPr>
          <p:cNvPr id="108" name="Прямая соединительная линия 17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349640" y="591840"/>
            <a:ext cx="7076160" cy="460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Количество поступивших обращений и вопросов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3F62F1A-1948-4F2D-821E-9F0F7BEF5A3E}" type="slidenum">
              <a:t>3</a:t>
            </a:fld>
            <a:endParaRPr/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469187"/>
              </p:ext>
            </p:extLst>
          </p:nvPr>
        </p:nvGraphicFramePr>
        <p:xfrm>
          <a:off x="323280" y="1162777"/>
          <a:ext cx="4671468" cy="3219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869554"/>
              </p:ext>
            </p:extLst>
          </p:nvPr>
        </p:nvGraphicFramePr>
        <p:xfrm>
          <a:off x="4648860" y="1271136"/>
          <a:ext cx="4084585" cy="282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41560" y="5311026"/>
            <a:ext cx="856411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1"/>
              </a:spcAft>
              <a:defRPr/>
            </a:pPr>
            <a:r>
              <a:rPr lang="ru-RU" sz="900" dirty="0" smtClean="0"/>
              <a:t>Уменьшение </a:t>
            </a:r>
            <a:r>
              <a:rPr lang="ru-RU" sz="900" dirty="0"/>
              <a:t>количества </a:t>
            </a:r>
            <a:r>
              <a:rPr lang="ru-RU" sz="900" dirty="0" smtClean="0"/>
              <a:t>обращений в отчетном периоде по</a:t>
            </a:r>
            <a:r>
              <a:rPr lang="ru-RU" sz="900" dirty="0"/>
              <a:t> сравнению с </a:t>
            </a:r>
            <a:r>
              <a:rPr lang="ru-RU" sz="900" dirty="0" smtClean="0"/>
              <a:t>аналогичным периодом прошлого года, </a:t>
            </a:r>
            <a:r>
              <a:rPr lang="ru-RU" sz="900" dirty="0"/>
              <a:t>связано с уменьшением количества обращений в форме электронного документа, что в </a:t>
            </a:r>
            <a:r>
              <a:rPr lang="ru-RU" sz="900" dirty="0" smtClean="0"/>
              <a:t>свою очередь обусловлено </a:t>
            </a:r>
            <a:r>
              <a:rPr lang="ru-RU" sz="900" dirty="0"/>
              <a:t> вступлением в силу с 30 марта 2025 года </a:t>
            </a:r>
            <a:r>
              <a:rPr lang="ru-RU" sz="900" dirty="0" smtClean="0"/>
              <a:t>новой редакции </a:t>
            </a:r>
            <a:r>
              <a:rPr lang="ru-RU" sz="900" dirty="0"/>
              <a:t>Федерального закона от 2 мая 2006 года № 59-ФЗ «О порядке рассмотрения обращений граждан Российской Федерации», предусматривающей обязательную идентификацию и (или) аутентификацию граждан при направлении обращений в форме электронного документа. В то же время </a:t>
            </a:r>
            <a:r>
              <a:rPr lang="ru-RU" sz="900" dirty="0" smtClean="0"/>
              <a:t>увеличилось </a:t>
            </a:r>
            <a:r>
              <a:rPr lang="ru-RU" sz="900" dirty="0"/>
              <a:t>количество обращений, поступивших </a:t>
            </a:r>
            <a:r>
              <a:rPr lang="ru-RU" sz="900" dirty="0" smtClean="0"/>
              <a:t>через канал ПОС. Анализ  </a:t>
            </a:r>
            <a:r>
              <a:rPr lang="ru-RU" sz="900" dirty="0"/>
              <a:t>долей </a:t>
            </a:r>
            <a:r>
              <a:rPr lang="ru-RU" sz="900" dirty="0" smtClean="0"/>
              <a:t>всех каналов поступления обращений в</a:t>
            </a:r>
            <a:r>
              <a:rPr lang="ru-RU" sz="900" dirty="0"/>
              <a:t> общем количестве </a:t>
            </a:r>
            <a:r>
              <a:rPr lang="ru-RU" sz="900" dirty="0" smtClean="0"/>
              <a:t>обращений</a:t>
            </a:r>
            <a:r>
              <a:rPr lang="ru-RU" sz="900" dirty="0"/>
              <a:t> </a:t>
            </a:r>
            <a:r>
              <a:rPr lang="ru-RU" sz="900" dirty="0" smtClean="0"/>
              <a:t>приведен на слайде № 9.</a:t>
            </a:r>
            <a:endParaRPr lang="ru-RU" sz="900" b="1" kern="0" spc="-1" dirty="0">
              <a:solidFill>
                <a:srgbClr val="0D0D0D"/>
              </a:solidFill>
              <a:latin typeface="Segoe UI"/>
              <a:ea typeface="Segoe U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349640" y="591840"/>
            <a:ext cx="7076160" cy="460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Количество обращений по каналам поступления</a:t>
            </a:r>
          </a:p>
        </p:txBody>
      </p:sp>
      <p:pic>
        <p:nvPicPr>
          <p:cNvPr id="117" name="Рисунок 5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cxnSp>
        <p:nvCxnSpPr>
          <p:cNvPr id="118" name="Прямая соединительная линия 7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19" name="Прямая соединительная линия 8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120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735A1D4-5D3E-4E7D-8460-38157DA1710C}" type="slidenum">
              <a:t>4</a:t>
            </a:fld>
            <a:endParaRPr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0223217"/>
              </p:ext>
            </p:extLst>
          </p:nvPr>
        </p:nvGraphicFramePr>
        <p:xfrm>
          <a:off x="493776" y="1511060"/>
          <a:ext cx="8192664" cy="3835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2"/>
          <p:cNvPicPr/>
          <p:nvPr/>
        </p:nvPicPr>
        <p:blipFill>
          <a:blip r:embed="rId2"/>
          <a:stretch/>
        </p:blipFill>
        <p:spPr>
          <a:xfrm>
            <a:off x="179640" y="116640"/>
            <a:ext cx="645840" cy="791640"/>
          </a:xfrm>
          <a:prstGeom prst="rect">
            <a:avLst/>
          </a:prstGeom>
          <a:ln w="0">
            <a:noFill/>
          </a:ln>
        </p:spPr>
      </p:pic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259640" y="771840"/>
            <a:ext cx="7488360" cy="273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Количество коллективных и повторных обращений</a:t>
            </a:r>
          </a:p>
        </p:txBody>
      </p:sp>
      <p:sp>
        <p:nvSpPr>
          <p:cNvPr id="127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28" name="Прямая соединительная линия 7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29" name="Прямая соединительная линия 10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85CC968-D21C-481B-A079-75739CFE7E5F}" type="slidenum">
              <a:t>5</a:t>
            </a:fld>
            <a:endParaRPr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863455"/>
              </p:ext>
            </p:extLst>
          </p:nvPr>
        </p:nvGraphicFramePr>
        <p:xfrm>
          <a:off x="1259641" y="1636776"/>
          <a:ext cx="7134552" cy="4074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267920" y="711000"/>
            <a:ext cx="7076160" cy="4672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Распределение обращений граждан по разделам Общероссийского классификатора</a:t>
            </a:r>
          </a:p>
        </p:txBody>
      </p:sp>
      <p:pic>
        <p:nvPicPr>
          <p:cNvPr id="137" name="Рисунок 7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sp>
        <p:nvSpPr>
          <p:cNvPr id="138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39" name="Прямая соединительная линия 10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40" name="Прямая соединительная линия 11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0C2EAA8-3E1E-4147-8510-F78BCC6AC359}" type="slidenum">
              <a:t>6</a:t>
            </a:fld>
            <a:endParaRPr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586600"/>
              </p:ext>
            </p:extLst>
          </p:nvPr>
        </p:nvGraphicFramePr>
        <p:xfrm>
          <a:off x="3575304" y="1212463"/>
          <a:ext cx="5308272" cy="3633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061739"/>
              </p:ext>
            </p:extLst>
          </p:nvPr>
        </p:nvGraphicFramePr>
        <p:xfrm>
          <a:off x="241560" y="1366420"/>
          <a:ext cx="3233161" cy="2964097"/>
        </p:xfrm>
        <a:graphic>
          <a:graphicData uri="http://schemas.openxmlformats.org/drawingml/2006/table">
            <a:tbl>
              <a:tblPr/>
              <a:tblGrid>
                <a:gridCol w="1187534">
                  <a:extLst>
                    <a:ext uri="{9D8B030D-6E8A-4147-A177-3AD203B41FA5}">
                      <a16:colId xmlns:a16="http://schemas.microsoft.com/office/drawing/2014/main" val="3832177862"/>
                    </a:ext>
                  </a:extLst>
                </a:gridCol>
                <a:gridCol w="574613">
                  <a:extLst>
                    <a:ext uri="{9D8B030D-6E8A-4147-A177-3AD203B41FA5}">
                      <a16:colId xmlns:a16="http://schemas.microsoft.com/office/drawing/2014/main" val="753377818"/>
                    </a:ext>
                  </a:extLst>
                </a:gridCol>
                <a:gridCol w="490338">
                  <a:extLst>
                    <a:ext uri="{9D8B030D-6E8A-4147-A177-3AD203B41FA5}">
                      <a16:colId xmlns:a16="http://schemas.microsoft.com/office/drawing/2014/main" val="782769418"/>
                    </a:ext>
                  </a:extLst>
                </a:gridCol>
                <a:gridCol w="490338">
                  <a:extLst>
                    <a:ext uri="{9D8B030D-6E8A-4147-A177-3AD203B41FA5}">
                      <a16:colId xmlns:a16="http://schemas.microsoft.com/office/drawing/2014/main" val="1966996016"/>
                    </a:ext>
                  </a:extLst>
                </a:gridCol>
                <a:gridCol w="490338">
                  <a:extLst>
                    <a:ext uri="{9D8B030D-6E8A-4147-A177-3AD203B41FA5}">
                      <a16:colId xmlns:a16="http://schemas.microsoft.com/office/drawing/2014/main" val="1338218849"/>
                    </a:ext>
                  </a:extLst>
                </a:gridCol>
              </a:tblGrid>
              <a:tr h="491701">
                <a:tc rowSpan="3">
                  <a:txBody>
                    <a:bodyPr/>
                    <a:lstStyle/>
                    <a:p>
                      <a:pPr algn="ctr" fontAlgn="auto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Тематический раздел</a:t>
                      </a:r>
                      <a:endParaRPr lang="ru-RU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и соотношение в % от общего количества обращений данного вида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708287"/>
                  </a:ext>
                </a:extLst>
              </a:tr>
              <a:tr h="2056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9 мес 2024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9 мес 2025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269611"/>
                  </a:ext>
                </a:extLst>
              </a:tr>
              <a:tr h="1699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58879"/>
                  </a:ext>
                </a:extLst>
              </a:tr>
              <a:tr h="4917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Государство, общество, политика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8,15%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9,22%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990569"/>
                  </a:ext>
                </a:extLst>
              </a:tr>
              <a:tr h="169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Социальная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703346"/>
                  </a:ext>
                </a:extLst>
              </a:tr>
              <a:tr h="169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51,22%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2909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47,80%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45782"/>
                  </a:ext>
                </a:extLst>
              </a:tr>
              <a:tr h="4917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Оборона, безопасность, законность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5,64%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7,02%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320562"/>
                  </a:ext>
                </a:extLst>
              </a:tr>
              <a:tr h="49170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27,94%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25,90%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165637"/>
                  </a:ext>
                </a:extLst>
              </a:tr>
              <a:tr h="1699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9029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6086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8650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467" y="4933152"/>
            <a:ext cx="8022706" cy="14356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Рисунок 4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195632" y="755856"/>
            <a:ext cx="7076160" cy="5306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РАСПРЕДЕЛЕНИЕ ОБРАЩЕНИЙ  по РАЗДЕЛАМ, % в структуре всех обращений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22E3C5C-933C-492E-8B9D-27378686E6C9}" type="slidenum">
              <a:t>7</a:t>
            </a:fld>
            <a:endParaRPr/>
          </a:p>
        </p:txBody>
      </p:sp>
      <p:cxnSp>
        <p:nvCxnSpPr>
          <p:cNvPr id="8" name="Прямая соединительная линия 6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419048"/>
              </p:ext>
            </p:extLst>
          </p:nvPr>
        </p:nvGraphicFramePr>
        <p:xfrm>
          <a:off x="887760" y="1417320"/>
          <a:ext cx="7132644" cy="482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0" name="Прямая соединительная линия 10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 idx="4294967295"/>
          </p:nvPr>
        </p:nvSpPr>
        <p:spPr>
          <a:xfrm>
            <a:off x="1349640" y="622800"/>
            <a:ext cx="7076160" cy="35964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Актуальные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темы</a:t>
            </a:r>
          </a:p>
        </p:txBody>
      </p:sp>
      <p:pic>
        <p:nvPicPr>
          <p:cNvPr id="151" name="Рисунок 5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cxnSp>
        <p:nvCxnSpPr>
          <p:cNvPr id="152" name="Прямая соединительная линия 6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153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54" name="Прямая соединительная линия 9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9FDA299-688F-457D-9440-CD011E5F0B80}" type="slidenum">
              <a:t>8</a:t>
            </a:fld>
            <a:endParaRPr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3018759"/>
              </p:ext>
            </p:extLst>
          </p:nvPr>
        </p:nvGraphicFramePr>
        <p:xfrm>
          <a:off x="3786173" y="1088206"/>
          <a:ext cx="5188267" cy="369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113" y="1159610"/>
            <a:ext cx="3720655" cy="435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24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349640" y="622800"/>
            <a:ext cx="7076160" cy="359640"/>
          </a:xfrm>
          <a:prstGeom prst="rect">
            <a:avLst/>
          </a:prstGeom>
          <a:solidFill>
            <a:srgbClr val="D9D9D9"/>
          </a:solidFill>
          <a:ln w="28440">
            <a:noFill/>
          </a:ln>
        </p:spPr>
        <p:txBody>
          <a:bodyPr anchor="ctr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spc="-1">
                <a:solidFill>
                  <a:srgbClr val="000000"/>
                </a:solidFill>
                <a:latin typeface="Calibri"/>
              </a:rPr>
              <a:t>Актуальные темы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1" name="Рисунок 5"/>
          <p:cNvPicPr/>
          <p:nvPr/>
        </p:nvPicPr>
        <p:blipFill>
          <a:blip r:embed="rId2"/>
          <a:stretch/>
        </p:blipFill>
        <p:spPr>
          <a:xfrm>
            <a:off x="241560" y="152640"/>
            <a:ext cx="646200" cy="791640"/>
          </a:xfrm>
          <a:prstGeom prst="rect">
            <a:avLst/>
          </a:prstGeom>
          <a:ln w="0">
            <a:noFill/>
          </a:ln>
        </p:spPr>
      </p:pic>
      <p:cxnSp>
        <p:nvCxnSpPr>
          <p:cNvPr id="152" name="Прямая соединительная линия 6"/>
          <p:cNvCxnSpPr/>
          <p:nvPr/>
        </p:nvCxnSpPr>
        <p:spPr>
          <a:xfrm>
            <a:off x="323280" y="6381000"/>
            <a:ext cx="865116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153" name="Rectangle 3"/>
          <p:cNvSpPr/>
          <p:nvPr/>
        </p:nvSpPr>
        <p:spPr>
          <a:xfrm>
            <a:off x="0" y="152640"/>
            <a:ext cx="9143640" cy="31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A88000"/>
                </a:solidFill>
                <a:latin typeface="Times New Roman"/>
              </a:rPr>
              <a:t>АДМИНИСТРАЦИЯ ГОРОДА ТВЕРИ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cxnSp>
        <p:nvCxnSpPr>
          <p:cNvPr id="154" name="Прямая соединительная линия 9"/>
          <p:cNvCxnSpPr/>
          <p:nvPr/>
        </p:nvCxnSpPr>
        <p:spPr>
          <a:xfrm>
            <a:off x="1179000" y="558720"/>
            <a:ext cx="741744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9FDA299-688F-457D-9440-CD011E5F0B80}" type="slidenum">
              <a:t>9</a:t>
            </a:fld>
            <a:endParaRPr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349465" y="591679"/>
            <a:ext cx="7076473" cy="46105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обращений с учетом канала ПОС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15636"/>
              </p:ext>
            </p:extLst>
          </p:nvPr>
        </p:nvGraphicFramePr>
        <p:xfrm>
          <a:off x="219758" y="1271458"/>
          <a:ext cx="3180335" cy="2859509"/>
        </p:xfrm>
        <a:graphic>
          <a:graphicData uri="http://schemas.openxmlformats.org/drawingml/2006/table">
            <a:tbl>
              <a:tblPr/>
              <a:tblGrid>
                <a:gridCol w="1088048">
                  <a:extLst>
                    <a:ext uri="{9D8B030D-6E8A-4147-A177-3AD203B41FA5}">
                      <a16:colId xmlns:a16="http://schemas.microsoft.com/office/drawing/2014/main" val="1619646015"/>
                    </a:ext>
                  </a:extLst>
                </a:gridCol>
                <a:gridCol w="550601">
                  <a:extLst>
                    <a:ext uri="{9D8B030D-6E8A-4147-A177-3AD203B41FA5}">
                      <a16:colId xmlns:a16="http://schemas.microsoft.com/office/drawing/2014/main" val="3702935324"/>
                    </a:ext>
                  </a:extLst>
                </a:gridCol>
                <a:gridCol w="462693">
                  <a:extLst>
                    <a:ext uri="{9D8B030D-6E8A-4147-A177-3AD203B41FA5}">
                      <a16:colId xmlns:a16="http://schemas.microsoft.com/office/drawing/2014/main" val="1349805567"/>
                    </a:ext>
                  </a:extLst>
                </a:gridCol>
                <a:gridCol w="511498">
                  <a:extLst>
                    <a:ext uri="{9D8B030D-6E8A-4147-A177-3AD203B41FA5}">
                      <a16:colId xmlns:a16="http://schemas.microsoft.com/office/drawing/2014/main" val="3681867230"/>
                    </a:ext>
                  </a:extLst>
                </a:gridCol>
                <a:gridCol w="567495">
                  <a:extLst>
                    <a:ext uri="{9D8B030D-6E8A-4147-A177-3AD203B41FA5}">
                      <a16:colId xmlns:a16="http://schemas.microsoft.com/office/drawing/2014/main" val="2120739829"/>
                    </a:ext>
                  </a:extLst>
                </a:gridCol>
              </a:tblGrid>
              <a:tr h="80568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количество поступивших обращений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9 </a:t>
                      </a:r>
                      <a:r>
                        <a:rPr lang="ru-RU" sz="10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мес</a:t>
                      </a:r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 2024 года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доля,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 мес 2025 года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доля, 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860317"/>
                  </a:ext>
                </a:extLst>
              </a:tr>
              <a:tr h="35504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письменные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8211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63,4%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5411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670937"/>
                  </a:ext>
                </a:extLst>
              </a:tr>
              <a:tr h="49433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 личном приеме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9318581"/>
                  </a:ext>
                </a:extLst>
              </a:tr>
              <a:tr h="49433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по горячей линии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961399"/>
                  </a:ext>
                </a:extLst>
              </a:tr>
              <a:tr h="35504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ПОС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4537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35,1%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7044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56,0%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560127"/>
                  </a:ext>
                </a:extLst>
              </a:tr>
              <a:tr h="35504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итого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12944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12587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97148"/>
                  </a:ext>
                </a:extLst>
              </a:tr>
            </a:tbl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1842167"/>
              </p:ext>
            </p:extLst>
          </p:nvPr>
        </p:nvGraphicFramePr>
        <p:xfrm>
          <a:off x="490262" y="4349689"/>
          <a:ext cx="8106177" cy="203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8915448"/>
              </p:ext>
            </p:extLst>
          </p:nvPr>
        </p:nvGraphicFramePr>
        <p:xfrm>
          <a:off x="3538729" y="1213284"/>
          <a:ext cx="5248655" cy="3049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14277</TotalTime>
  <Words>538</Words>
  <Application>Microsoft Office PowerPoint</Application>
  <PresentationFormat>Экран (4:3)</PresentationFormat>
  <Paragraphs>171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Arial</vt:lpstr>
      <vt:lpstr>Arial Cyr</vt:lpstr>
      <vt:lpstr>Calibri</vt:lpstr>
      <vt:lpstr>DejaVu Sans</vt:lpstr>
      <vt:lpstr>Segoe UI</vt:lpstr>
      <vt:lpstr>Symbol</vt:lpstr>
      <vt:lpstr>Times New Roman</vt:lpstr>
      <vt:lpstr>Wingdings</vt:lpstr>
      <vt:lpstr>XO Oriel</vt:lpstr>
      <vt:lpstr>Тема Office</vt:lpstr>
      <vt:lpstr>Тема Office</vt:lpstr>
      <vt:lpstr>Презентация PowerPoint</vt:lpstr>
      <vt:lpstr>Динамика поступивших обращений в Администрацию города за 9 месяцев 2023 и 2024 годов нарастающим итогом</vt:lpstr>
      <vt:lpstr>Количество поступивших обращений и вопросов</vt:lpstr>
      <vt:lpstr>Количество обращений по каналам поступления</vt:lpstr>
      <vt:lpstr>Количество коллективных и повторных обращений</vt:lpstr>
      <vt:lpstr>Распределение обращений граждан по разделам Общероссийского классификатора</vt:lpstr>
      <vt:lpstr>РАСПРЕДЕЛЕНИЕ ОБРАЩЕНИЙ  по РАЗДЕЛАМ, % в структуре всех обращений</vt:lpstr>
      <vt:lpstr>Актуальные темы</vt:lpstr>
      <vt:lpstr>Актуальные темы</vt:lpstr>
      <vt:lpstr>Презентация PowerPoint</vt:lpstr>
      <vt:lpstr>Результаты рассмотрения*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ГОРОДА ТВЕРИ</dc:title>
  <dc:subject/>
  <dc:creator>user</dc:creator>
  <dc:description/>
  <cp:lastModifiedBy>Пользователь Windows</cp:lastModifiedBy>
  <cp:revision>346</cp:revision>
  <cp:lastPrinted>2019-11-29T14:10:55Z</cp:lastPrinted>
  <dcterms:created xsi:type="dcterms:W3CDTF">2017-03-22T12:13:20Z</dcterms:created>
  <dcterms:modified xsi:type="dcterms:W3CDTF">2026-02-19T09:42:26Z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9</vt:i4>
  </property>
</Properties>
</file>