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2.xml" ContentType="application/vnd.openxmlformats-officedocument.themeOverride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256" r:id="rId2"/>
    <p:sldId id="320" r:id="rId3"/>
    <p:sldId id="350" r:id="rId4"/>
    <p:sldId id="356" r:id="rId5"/>
    <p:sldId id="326" r:id="rId6"/>
    <p:sldId id="354" r:id="rId7"/>
    <p:sldId id="328" r:id="rId8"/>
    <p:sldId id="361" r:id="rId9"/>
    <p:sldId id="331" r:id="rId10"/>
    <p:sldId id="359" r:id="rId11"/>
    <p:sldId id="360" r:id="rId12"/>
    <p:sldId id="358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5" autoAdjust="0"/>
  </p:normalViewPr>
  <p:slideViewPr>
    <p:cSldViewPr showGuides="1">
      <p:cViewPr varScale="1">
        <p:scale>
          <a:sx n="107" d="100"/>
          <a:sy n="107" d="100"/>
        </p:scale>
        <p:origin x="173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_____Microsoft_Excel11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aevaII\Documents\&#1044;&#1080;&#1089;&#1082;%20&#1044;\&#1057;&#1080;&#1083;&#1072;&#1077;&#1074;&#1072;\&#1086;&#1073;&#1088;&#1072;&#1097;&#1077;&#1085;&#1080;&#1103;\4%20&#1082;&#1074;%202025\&#1086;&#1090;&#1095;&#1077;&#1090;%202025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поступивших обращений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'2025год'!$A$117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7695-4CCA-8868-2CBBD288ED0C}"/>
              </c:ext>
            </c:extLst>
          </c:dPt>
          <c:dLbls>
            <c:dLbl>
              <c:idx val="0"/>
              <c:layout>
                <c:manualLayout>
                  <c:x val="1.6666666666666666E-2"/>
                  <c:y val="-5.0925925925925923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95-4CCA-8868-2CBBD288ED0C}"/>
                </c:ext>
              </c:extLst>
            </c:dLbl>
            <c:dLbl>
              <c:idx val="1"/>
              <c:layout>
                <c:manualLayout>
                  <c:x val="3.888888888888889E-2"/>
                  <c:y val="-6.481481481481477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95-4CCA-8868-2CBBD288ED0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'2025год'!$B$116:$C$116</c:f>
              <c:strCache>
                <c:ptCount val="2"/>
                <c:pt idx="0">
                  <c:v>2024год</c:v>
                </c:pt>
                <c:pt idx="1">
                  <c:v>2025год</c:v>
                </c:pt>
              </c:strCache>
            </c:strRef>
          </c:cat>
          <c:val>
            <c:numRef>
              <c:f>'2025год'!$B$117:$C$117</c:f>
              <c:numCache>
                <c:formatCode>General</c:formatCode>
                <c:ptCount val="2"/>
                <c:pt idx="0">
                  <c:v>9846</c:v>
                </c:pt>
                <c:pt idx="1">
                  <c:v>7399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95-4CCA-8868-2CBBD288E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3134432"/>
        <c:axId val="1"/>
        <c:axId val="0"/>
      </c:bar3DChart>
      <c:catAx>
        <c:axId val="100313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03134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194067731824783"/>
          <c:y val="0.46907011623547057"/>
          <c:w val="0.15106857273908725"/>
          <c:h val="0.15635647816750176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количество поступивших обращений </a:t>
            </a:r>
            <a:endParaRPr lang="ru-RU" sz="1100" dirty="0" smtClean="0"/>
          </a:p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smtClean="0"/>
              <a:t>в </a:t>
            </a:r>
            <a:r>
              <a:rPr lang="ru-RU" sz="1100" dirty="0"/>
              <a:t>2024 и 2025 годах, </a:t>
            </a:r>
            <a:r>
              <a:rPr lang="ru-RU" sz="1100" dirty="0" err="1"/>
              <a:t>шт</a:t>
            </a:r>
            <a:endParaRPr lang="ru-RU" sz="1100" dirty="0"/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пос!$Q$22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пос!$P$23:$P$26</c:f>
              <c:strCache>
                <c:ptCount val="4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  <c:pt idx="3">
                  <c:v>ПОС</c:v>
                </c:pt>
              </c:strCache>
            </c:strRef>
          </c:cat>
          <c:val>
            <c:numRef>
              <c:f>пос!$Q$23:$Q$26</c:f>
              <c:numCache>
                <c:formatCode>General</c:formatCode>
                <c:ptCount val="4"/>
                <c:pt idx="0">
                  <c:v>7215</c:v>
                </c:pt>
                <c:pt idx="1">
                  <c:v>120</c:v>
                </c:pt>
                <c:pt idx="2">
                  <c:v>64</c:v>
                </c:pt>
                <c:pt idx="3">
                  <c:v>9661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A-4069-9260-A66559453D35}"/>
            </c:ext>
          </c:extLst>
        </c:ser>
        <c:ser>
          <c:idx val="1"/>
          <c:order val="1"/>
          <c:tx>
            <c:strRef>
              <c:f>пос!$R$22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пос!$P$23:$P$26</c:f>
              <c:strCache>
                <c:ptCount val="4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  <c:pt idx="3">
                  <c:v>ПОС</c:v>
                </c:pt>
              </c:strCache>
            </c:strRef>
          </c:cat>
          <c:val>
            <c:numRef>
              <c:f>пос!$R$23:$R$26</c:f>
              <c:numCache>
                <c:formatCode>General</c:formatCode>
                <c:ptCount val="4"/>
                <c:pt idx="0">
                  <c:v>9608</c:v>
                </c:pt>
                <c:pt idx="1">
                  <c:v>136</c:v>
                </c:pt>
                <c:pt idx="2">
                  <c:v>102</c:v>
                </c:pt>
                <c:pt idx="3">
                  <c:v>6507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9A-4069-9260-A66559453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0603552"/>
        <c:axId val="1"/>
        <c:axId val="0"/>
      </c:bar3DChart>
      <c:catAx>
        <c:axId val="108060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0603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743155536520279"/>
          <c:y val="0.48605731840637673"/>
          <c:w val="0.1093014419222702"/>
          <c:h val="7.7248384373745871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 i="0">
          <a:solidFill>
            <a:sysClr val="windowText" lastClr="000000"/>
          </a:solidFill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</a:t>
            </a:r>
            <a:r>
              <a:rPr lang="ru-RU" baseline="0"/>
              <a:t> обращений по каналам за </a:t>
            </a:r>
            <a:r>
              <a:rPr lang="ru-RU"/>
              <a:t>2025 год,шт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пос!$C$22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B41-4B7B-803E-A962D9A8A15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B41-4B7B-803E-A962D9A8A158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B41-4B7B-803E-A962D9A8A158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B41-4B7B-803E-A962D9A8A158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пос!$B$23:$B$26</c:f>
              <c:strCache>
                <c:ptCount val="4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  <c:pt idx="3">
                  <c:v>ПОС</c:v>
                </c:pt>
              </c:strCache>
            </c:strRef>
          </c:cat>
          <c:val>
            <c:numRef>
              <c:f>пос!$C$23:$C$26</c:f>
              <c:numCache>
                <c:formatCode>General</c:formatCode>
                <c:ptCount val="4"/>
                <c:pt idx="0">
                  <c:v>7215</c:v>
                </c:pt>
                <c:pt idx="1">
                  <c:v>120</c:v>
                </c:pt>
                <c:pt idx="2">
                  <c:v>64</c:v>
                </c:pt>
                <c:pt idx="3">
                  <c:v>9661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41-4B7B-803E-A962D9A8A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актуальные темы обращений ПОС, шт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пос!$N$2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пос!$M$3:$M$10</c:f>
              <c:strCache>
                <c:ptCount val="8"/>
                <c:pt idx="0">
                  <c:v>Горячее водоснабжение</c:v>
                </c:pt>
                <c:pt idx="1">
                  <c:v>Водоснабжение</c:v>
                </c:pt>
                <c:pt idx="2">
                  <c:v>Мусор</c:v>
                </c:pt>
                <c:pt idx="3">
                  <c:v>Многоквартирные дома</c:v>
                </c:pt>
                <c:pt idx="4">
                  <c:v>Образование</c:v>
                </c:pt>
                <c:pt idx="5">
                  <c:v>Дворы и территории общего пользования</c:v>
                </c:pt>
                <c:pt idx="6">
                  <c:v>Благоустройство</c:v>
                </c:pt>
                <c:pt idx="7">
                  <c:v>Автомобильные дороги</c:v>
                </c:pt>
              </c:strCache>
            </c:strRef>
          </c:cat>
          <c:val>
            <c:numRef>
              <c:f>пос!$N$3:$N$10</c:f>
              <c:numCache>
                <c:formatCode>General</c:formatCode>
                <c:ptCount val="8"/>
                <c:pt idx="0">
                  <c:v>37</c:v>
                </c:pt>
                <c:pt idx="1">
                  <c:v>279</c:v>
                </c:pt>
                <c:pt idx="2">
                  <c:v>614</c:v>
                </c:pt>
                <c:pt idx="3">
                  <c:v>809</c:v>
                </c:pt>
                <c:pt idx="4">
                  <c:v>851</c:v>
                </c:pt>
                <c:pt idx="5">
                  <c:v>1139</c:v>
                </c:pt>
                <c:pt idx="6">
                  <c:v>2703</c:v>
                </c:pt>
                <c:pt idx="7">
                  <c:v>3258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D-4D24-ACC7-A81328B22EF5}"/>
            </c:ext>
          </c:extLst>
        </c:ser>
        <c:ser>
          <c:idx val="1"/>
          <c:order val="1"/>
          <c:tx>
            <c:strRef>
              <c:f>пос!$O$2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пос!$M$3:$M$10</c:f>
              <c:strCache>
                <c:ptCount val="8"/>
                <c:pt idx="0">
                  <c:v>Горячее водоснабжение</c:v>
                </c:pt>
                <c:pt idx="1">
                  <c:v>Водоснабжение</c:v>
                </c:pt>
                <c:pt idx="2">
                  <c:v>Мусор</c:v>
                </c:pt>
                <c:pt idx="3">
                  <c:v>Многоквартирные дома</c:v>
                </c:pt>
                <c:pt idx="4">
                  <c:v>Образование</c:v>
                </c:pt>
                <c:pt idx="5">
                  <c:v>Дворы и территории общего пользования</c:v>
                </c:pt>
                <c:pt idx="6">
                  <c:v>Благоустройство</c:v>
                </c:pt>
                <c:pt idx="7">
                  <c:v>Автомобильные дороги</c:v>
                </c:pt>
              </c:strCache>
            </c:strRef>
          </c:cat>
          <c:val>
            <c:numRef>
              <c:f>пос!$O$3:$O$10</c:f>
              <c:numCache>
                <c:formatCode>General</c:formatCode>
                <c:ptCount val="8"/>
                <c:pt idx="0">
                  <c:v>318</c:v>
                </c:pt>
                <c:pt idx="1">
                  <c:v>238</c:v>
                </c:pt>
                <c:pt idx="2">
                  <c:v>336</c:v>
                </c:pt>
                <c:pt idx="3">
                  <c:v>651</c:v>
                </c:pt>
                <c:pt idx="4">
                  <c:v>501</c:v>
                </c:pt>
                <c:pt idx="5">
                  <c:v>290</c:v>
                </c:pt>
                <c:pt idx="6">
                  <c:v>1687</c:v>
                </c:pt>
                <c:pt idx="7">
                  <c:v>2602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2D-4D24-ACC7-A81328B22E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3916495"/>
        <c:axId val="753916911"/>
      </c:barChart>
      <c:catAx>
        <c:axId val="753916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3916911"/>
        <c:crosses val="autoZero"/>
        <c:auto val="1"/>
        <c:lblAlgn val="ctr"/>
        <c:lblOffset val="100"/>
        <c:noMultiLvlLbl val="0"/>
      </c:catAx>
      <c:valAx>
        <c:axId val="7539169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391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обращений ПОС ,</a:t>
            </a:r>
            <a:r>
              <a:rPr lang="ru-RU" baseline="0"/>
              <a:t> шт</a:t>
            </a:r>
            <a:r>
              <a:rPr lang="ru-RU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пос!$Q$47</c:f>
              <c:strCache>
                <c:ptCount val="1"/>
                <c:pt idx="0">
                  <c:v>итого   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A7-41EA-AB06-C5C49BA2CD7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A7-41EA-AB06-C5C49BA2CD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пос!$R$46:$S$46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пос!$R$47:$S$47</c:f>
              <c:numCache>
                <c:formatCode>General</c:formatCode>
                <c:ptCount val="2"/>
                <c:pt idx="0">
                  <c:v>6507</c:v>
                </c:pt>
                <c:pt idx="1">
                  <c:v>9661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A7-41EA-AB06-C5C49BA2CD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'2025год'!$B$55</c:f>
              <c:strCache>
                <c:ptCount val="1"/>
                <c:pt idx="0">
                  <c:v>2025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DDD2-4B7A-A19E-8C2914857E3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DDD2-4B7A-A19E-8C2914857E3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DDD2-4B7A-A19E-8C2914857E33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DDD2-4B7A-A19E-8C2914857E3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DDD2-4B7A-A19E-8C2914857E3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DDD2-4B7A-A19E-8C2914857E33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'2025год'!$A$56:$A$61</c:f>
              <c:strCache>
                <c:ptCount val="6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не поддержано</c:v>
                </c:pt>
                <c:pt idx="4">
                  <c:v>дан ответ автору</c:v>
                </c:pt>
                <c:pt idx="5">
                  <c:v>без ответа</c:v>
                </c:pt>
              </c:strCache>
            </c:strRef>
          </c:cat>
          <c:val>
            <c:numRef>
              <c:f>'2025год'!$B$56:$B$61</c:f>
              <c:numCache>
                <c:formatCode>General</c:formatCode>
                <c:ptCount val="6"/>
                <c:pt idx="0">
                  <c:v>296</c:v>
                </c:pt>
                <c:pt idx="1">
                  <c:v>190</c:v>
                </c:pt>
                <c:pt idx="2">
                  <c:v>3336</c:v>
                </c:pt>
                <c:pt idx="3">
                  <c:v>1</c:v>
                </c:pt>
                <c:pt idx="4">
                  <c:v>144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D2-4B7A-A19E-8C2914857E3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632455425830396"/>
          <c:y val="0.26144614276156658"/>
          <c:w val="0.18425772797209128"/>
          <c:h val="0.47060382158112596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вопросов, поднятых в обращении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'2025год'!$O$117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065-4FF6-AB79-46E339FAA24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9065-4FF6-AB79-46E339FAA243}"/>
              </c:ext>
            </c:extLst>
          </c:dPt>
          <c:dLbls>
            <c:dLbl>
              <c:idx val="0"/>
              <c:layout>
                <c:manualLayout>
                  <c:x val="1.3888888888888888E-2"/>
                  <c:y val="-6.4814814814814811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65-4FF6-AB79-46E339FAA243}"/>
                </c:ext>
              </c:extLst>
            </c:dLbl>
            <c:dLbl>
              <c:idx val="1"/>
              <c:layout>
                <c:manualLayout>
                  <c:x val="3.888888888888889E-2"/>
                  <c:y val="-2.7777777777777776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65-4FF6-AB79-46E339FAA24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'2025год'!$P$116:$Q$116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'2025год'!$P$117:$Q$117</c:f>
              <c:numCache>
                <c:formatCode>General</c:formatCode>
                <c:ptCount val="2"/>
                <c:pt idx="0">
                  <c:v>10475</c:v>
                </c:pt>
                <c:pt idx="1">
                  <c:v>8011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65-4FF6-AB79-46E339FAA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6819472"/>
        <c:axId val="1"/>
        <c:axId val="0"/>
      </c:bar3DChart>
      <c:catAx>
        <c:axId val="102681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26819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646594691127529"/>
          <c:y val="0.5000169333672001"/>
          <c:w val="0.14700284113970286"/>
          <c:h val="0.15584963169926336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динамика поступивших обращений и вопросов, поднятых в них по кварталам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'2025год'!$AF$123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'2025год'!$AG$122:$AJ$122</c:f>
              <c:strCache>
                <c:ptCount val="4"/>
                <c:pt idx="0">
                  <c:v>1 кв 2025 года</c:v>
                </c:pt>
                <c:pt idx="1">
                  <c:v>2 кв 2025 года</c:v>
                </c:pt>
                <c:pt idx="2">
                  <c:v>3 кв 2025 года</c:v>
                </c:pt>
                <c:pt idx="3">
                  <c:v>4 кв 2025 года</c:v>
                </c:pt>
              </c:strCache>
            </c:strRef>
          </c:cat>
          <c:val>
            <c:numRef>
              <c:f>'2025год'!$AG$123:$AJ$123</c:f>
              <c:numCache>
                <c:formatCode>General</c:formatCode>
                <c:ptCount val="4"/>
                <c:pt idx="0">
                  <c:v>2321</c:v>
                </c:pt>
                <c:pt idx="1">
                  <c:v>1358</c:v>
                </c:pt>
                <c:pt idx="2">
                  <c:v>1864</c:v>
                </c:pt>
                <c:pt idx="3">
                  <c:v>1856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C-4EF7-815C-766B637F9A8D}"/>
            </c:ext>
          </c:extLst>
        </c:ser>
        <c:ser>
          <c:idx val="1"/>
          <c:order val="1"/>
          <c:tx>
            <c:strRef>
              <c:f>'2025год'!$AF$124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'2025год'!$AG$122:$AJ$122</c:f>
              <c:strCache>
                <c:ptCount val="4"/>
                <c:pt idx="0">
                  <c:v>1 кв 2025 года</c:v>
                </c:pt>
                <c:pt idx="1">
                  <c:v>2 кв 2025 года</c:v>
                </c:pt>
                <c:pt idx="2">
                  <c:v>3 кв 2025 года</c:v>
                </c:pt>
                <c:pt idx="3">
                  <c:v>4 кв 2025 года</c:v>
                </c:pt>
              </c:strCache>
            </c:strRef>
          </c:cat>
          <c:val>
            <c:numRef>
              <c:f>'2025год'!$AG$124:$AJ$124</c:f>
              <c:numCache>
                <c:formatCode>General</c:formatCode>
                <c:ptCount val="4"/>
                <c:pt idx="0">
                  <c:v>2441</c:v>
                </c:pt>
                <c:pt idx="1">
                  <c:v>1582</c:v>
                </c:pt>
                <c:pt idx="2">
                  <c:v>2063</c:v>
                </c:pt>
                <c:pt idx="3">
                  <c:v>1925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4C-4EF7-815C-766B637F9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7255040"/>
        <c:axId val="1"/>
        <c:axId val="0"/>
      </c:bar3DChart>
      <c:catAx>
        <c:axId val="114725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47255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013375886867778"/>
          <c:y val="0.50999440454558564"/>
          <c:w val="0.30276162767269232"/>
          <c:h val="0.42387103855541614"/>
        </c:manualLayout>
      </c:layout>
      <c:overlay val="0"/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ysClr val="windowText" lastClr="000000"/>
                </a:solidFill>
              </a:rPr>
              <a:t>общее количество </a:t>
            </a:r>
            <a:r>
              <a:rPr lang="ru-RU" b="1" dirty="0" smtClean="0">
                <a:solidFill>
                  <a:sysClr val="windowText" lastClr="000000"/>
                </a:solidFill>
              </a:rPr>
              <a:t>вопросов в тематических разделах, сравнение с предыдущим периодом,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шт</a:t>
            </a:r>
            <a:endParaRPr lang="ru-RU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'2025год'!$B$151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'2025год'!$A$152:$A$156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'2025год'!$B$152:$B$156</c:f>
              <c:numCache>
                <c:formatCode>General</c:formatCode>
                <c:ptCount val="5"/>
                <c:pt idx="0">
                  <c:v>860</c:v>
                </c:pt>
                <c:pt idx="1">
                  <c:v>767</c:v>
                </c:pt>
                <c:pt idx="2">
                  <c:v>5240</c:v>
                </c:pt>
                <c:pt idx="3">
                  <c:v>586</c:v>
                </c:pt>
                <c:pt idx="4">
                  <c:v>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2-41A9-ACB0-557A23CBAAF0}"/>
            </c:ext>
          </c:extLst>
        </c:ser>
        <c:ser>
          <c:idx val="1"/>
          <c:order val="1"/>
          <c:tx>
            <c:strRef>
              <c:f>'2025год'!$C$151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'2025год'!$A$152:$A$156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'2025год'!$C$152:$C$156</c:f>
              <c:numCache>
                <c:formatCode>General</c:formatCode>
                <c:ptCount val="5"/>
                <c:pt idx="0">
                  <c:v>776</c:v>
                </c:pt>
                <c:pt idx="1">
                  <c:v>809</c:v>
                </c:pt>
                <c:pt idx="2">
                  <c:v>3850</c:v>
                </c:pt>
                <c:pt idx="3">
                  <c:v>537</c:v>
                </c:pt>
                <c:pt idx="4">
                  <c:v>2039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A2-41A9-ACB0-557A23CBAA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584000"/>
        <c:axId val="1337585248"/>
      </c:barChart>
      <c:catAx>
        <c:axId val="13375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7585248"/>
        <c:crosses val="autoZero"/>
        <c:auto val="1"/>
        <c:lblAlgn val="ctr"/>
        <c:lblOffset val="100"/>
        <c:noMultiLvlLbl val="0"/>
      </c:catAx>
      <c:valAx>
        <c:axId val="133758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758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76535630167632"/>
          <c:y val="0.15878907008902551"/>
          <c:w val="0.61790978881081671"/>
          <c:h val="0.77599316594859613"/>
        </c:manualLayout>
      </c:layout>
      <c:radarChart>
        <c:radarStyle val="marker"/>
        <c:varyColors val="0"/>
        <c:ser>
          <c:idx val="0"/>
          <c:order val="0"/>
          <c:tx>
            <c:strRef>
              <c:f>'2025год'!$I$14</c:f>
              <c:strCache>
                <c:ptCount val="1"/>
                <c:pt idx="0">
                  <c:v>2024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7.0862334348135081E-3"/>
                  <c:y val="-6.6597598580377861E-3"/>
                </c:manualLayout>
              </c:layout>
              <c:spPr>
                <a:solidFill>
                  <a:srgbClr val="00B050"/>
                </a:solidFill>
                <a:ln>
                  <a:solidFill>
                    <a:srgbClr val="FFC00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2A-4D17-B935-832C73B6D95D}"/>
                </c:ext>
              </c:extLst>
            </c:dLbl>
            <c:dLbl>
              <c:idx val="1"/>
              <c:layout>
                <c:manualLayout>
                  <c:x val="6.9769418889146359E-3"/>
                  <c:y val="5.8873107142403819E-2"/>
                </c:manualLayout>
              </c:layout>
              <c:spPr>
                <a:solidFill>
                  <a:srgbClr val="00B050"/>
                </a:solidFill>
                <a:ln>
                  <a:solidFill>
                    <a:srgbClr val="FFC00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2A-4D17-B935-832C73B6D95D}"/>
                </c:ext>
              </c:extLst>
            </c:dLbl>
            <c:dLbl>
              <c:idx val="2"/>
              <c:layout>
                <c:manualLayout>
                  <c:x val="-5.0069251738154914E-2"/>
                  <c:y val="-5.1095170243513732E-2"/>
                </c:manualLayout>
              </c:layout>
              <c:spPr>
                <a:solidFill>
                  <a:srgbClr val="00B050"/>
                </a:solidFill>
                <a:ln>
                  <a:solidFill>
                    <a:srgbClr val="FFC00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2A-4D17-B935-832C73B6D95D}"/>
                </c:ext>
              </c:extLst>
            </c:dLbl>
            <c:dLbl>
              <c:idx val="3"/>
              <c:layout>
                <c:manualLayout>
                  <c:x val="-1.1033206836406647E-2"/>
                  <c:y val="-3.7877782361487276E-2"/>
                </c:manualLayout>
              </c:layout>
              <c:spPr>
                <a:solidFill>
                  <a:srgbClr val="00B050"/>
                </a:solidFill>
                <a:ln>
                  <a:solidFill>
                    <a:srgbClr val="FFC00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2A-4D17-B935-832C73B6D95D}"/>
                </c:ext>
              </c:extLst>
            </c:dLbl>
            <c:dLbl>
              <c:idx val="4"/>
              <c:layout>
                <c:manualLayout>
                  <c:x val="7.542783266741339E-3"/>
                  <c:y val="-4.2532120842525667E-2"/>
                </c:manualLayout>
              </c:layout>
              <c:spPr>
                <a:solidFill>
                  <a:srgbClr val="00B050"/>
                </a:solidFill>
                <a:ln>
                  <a:solidFill>
                    <a:srgbClr val="FFC00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2A-4D17-B935-832C73B6D95D}"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'2025год'!$H$15:$H$19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'2025год'!$I$15:$I$19</c:f>
              <c:numCache>
                <c:formatCode>General</c:formatCode>
                <c:ptCount val="5"/>
                <c:pt idx="0">
                  <c:v>860</c:v>
                </c:pt>
                <c:pt idx="1">
                  <c:v>767</c:v>
                </c:pt>
                <c:pt idx="2">
                  <c:v>5240</c:v>
                </c:pt>
                <c:pt idx="3">
                  <c:v>586</c:v>
                </c:pt>
                <c:pt idx="4">
                  <c:v>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2A-4D17-B935-832C73B6D95D}"/>
            </c:ext>
          </c:extLst>
        </c:ser>
        <c:ser>
          <c:idx val="1"/>
          <c:order val="1"/>
          <c:tx>
            <c:strRef>
              <c:f>'2025год'!$J$14</c:f>
              <c:strCache>
                <c:ptCount val="1"/>
                <c:pt idx="0">
                  <c:v>2025 год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3.1533515596465007E-2"/>
                  <c:y val="-1.0651009101055984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2A-4D17-B935-832C73B6D95D}"/>
                </c:ext>
              </c:extLst>
            </c:dLbl>
            <c:dLbl>
              <c:idx val="1"/>
              <c:layout>
                <c:manualLayout>
                  <c:x val="1.2500115779010845E-2"/>
                  <c:y val="-7.6465953336334064E-3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2A-4D17-B935-832C73B6D95D}"/>
                </c:ext>
              </c:extLst>
            </c:dLbl>
            <c:dLbl>
              <c:idx val="2"/>
              <c:layout>
                <c:manualLayout>
                  <c:x val="-6.2789161566903479E-2"/>
                  <c:y val="-5.7203826992601493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2A-4D17-B935-832C73B6D95D}"/>
                </c:ext>
              </c:extLst>
            </c:dLbl>
            <c:dLbl>
              <c:idx val="3"/>
              <c:layout>
                <c:manualLayout>
                  <c:x val="-7.0520643518286333E-3"/>
                  <c:y val="2.3054305000029782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2A-4D17-B935-832C73B6D95D}"/>
                </c:ext>
              </c:extLst>
            </c:dLbl>
            <c:dLbl>
              <c:idx val="4"/>
              <c:layout>
                <c:manualLayout>
                  <c:x val="-8.6754468260760963E-3"/>
                  <c:y val="4.8664928927691566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2A-4D17-B935-832C73B6D95D}"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'2025год'!$H$15:$H$19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'2025год'!$J$15:$J$19</c:f>
              <c:numCache>
                <c:formatCode>General</c:formatCode>
                <c:ptCount val="5"/>
                <c:pt idx="0">
                  <c:v>776</c:v>
                </c:pt>
                <c:pt idx="1">
                  <c:v>809</c:v>
                </c:pt>
                <c:pt idx="2">
                  <c:v>3850</c:v>
                </c:pt>
                <c:pt idx="3">
                  <c:v>537</c:v>
                </c:pt>
                <c:pt idx="4">
                  <c:v>2039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E2A-4D17-B935-832C73B6D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7266272"/>
        <c:axId val="1"/>
      </c:radarChart>
      <c:catAx>
        <c:axId val="11472662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7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4726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17617725899277"/>
          <c:y val="0.44420614089905425"/>
          <c:w val="0.12447206080070661"/>
          <c:h val="0.10023128061373282"/>
        </c:manualLayout>
      </c:layout>
      <c:overlay val="0"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856774368721151"/>
          <c:y val="0.10871930687940322"/>
          <c:w val="0.65427504751561227"/>
          <c:h val="0.76347933070866136"/>
        </c:manualLayout>
      </c:layout>
      <c:radarChart>
        <c:radarStyle val="marker"/>
        <c:varyColors val="0"/>
        <c:ser>
          <c:idx val="0"/>
          <c:order val="0"/>
          <c:tx>
            <c:strRef>
              <c:f>'2025год'!$L$14</c:f>
              <c:strCache>
                <c:ptCount val="1"/>
                <c:pt idx="0">
                  <c:v>2024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0D14-479B-90F2-AD52798CECA6}"/>
              </c:ext>
            </c:extLst>
          </c:dPt>
          <c:dLbls>
            <c:dLbl>
              <c:idx val="0"/>
              <c:layout>
                <c:manualLayout>
                  <c:x val="0"/>
                  <c:y val="1.2348230192582741E-2"/>
                </c:manualLayout>
              </c:layout>
              <c:spPr>
                <a:solidFill>
                  <a:srgbClr val="00B050"/>
                </a:solidFill>
                <a:ln>
                  <a:solidFill>
                    <a:srgbClr val="FFC00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14-479B-90F2-AD52798CECA6}"/>
                </c:ext>
              </c:extLst>
            </c:dLbl>
            <c:dLbl>
              <c:idx val="1"/>
              <c:layout>
                <c:manualLayout>
                  <c:x val="2.037617554858934E-2"/>
                  <c:y val="-1.8092105263157895E-2"/>
                </c:manualLayout>
              </c:layout>
              <c:spPr>
                <a:solidFill>
                  <a:srgbClr val="00B050"/>
                </a:solidFill>
                <a:ln>
                  <a:solidFill>
                    <a:srgbClr val="FFC00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14-479B-90F2-AD52798CECA6}"/>
                </c:ext>
              </c:extLst>
            </c:dLbl>
            <c:dLbl>
              <c:idx val="2"/>
              <c:layout>
                <c:manualLayout>
                  <c:x val="-0.11471991330512675"/>
                  <c:y val="-3.8959331114538517E-2"/>
                </c:manualLayout>
              </c:layout>
              <c:spPr>
                <a:solidFill>
                  <a:srgbClr val="00B050"/>
                </a:solidFill>
                <a:ln>
                  <a:solidFill>
                    <a:srgbClr val="FFC00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14-479B-90F2-AD52798CECA6}"/>
                </c:ext>
              </c:extLst>
            </c:dLbl>
            <c:dLbl>
              <c:idx val="3"/>
              <c:layout>
                <c:manualLayout>
                  <c:x val="-1.8808777429467086E-2"/>
                  <c:y val="-2.6315789473684209E-2"/>
                </c:manualLayout>
              </c:layout>
              <c:spPr>
                <a:solidFill>
                  <a:srgbClr val="00B050"/>
                </a:solidFill>
                <a:ln>
                  <a:solidFill>
                    <a:srgbClr val="FFC00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14-479B-90F2-AD52798CECA6}"/>
                </c:ext>
              </c:extLst>
            </c:dLbl>
            <c:dLbl>
              <c:idx val="4"/>
              <c:layout>
                <c:manualLayout>
                  <c:x val="4.7021943573667714E-3"/>
                  <c:y val="3.7828947368421052E-2"/>
                </c:manualLayout>
              </c:layout>
              <c:spPr>
                <a:solidFill>
                  <a:srgbClr val="00B050"/>
                </a:solidFill>
                <a:ln>
                  <a:solidFill>
                    <a:srgbClr val="FFC00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14-479B-90F2-AD52798CECA6}"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'2025год'!$K$15:$K$19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'2025год'!$L$15:$L$19</c:f>
              <c:numCache>
                <c:formatCode>0.00%</c:formatCode>
                <c:ptCount val="5"/>
                <c:pt idx="0">
                  <c:v>8.2100238663484482E-2</c:v>
                </c:pt>
                <c:pt idx="1">
                  <c:v>7.3221957040572799E-2</c:v>
                </c:pt>
                <c:pt idx="2">
                  <c:v>0.50023866348448687</c:v>
                </c:pt>
                <c:pt idx="3">
                  <c:v>5.5942720763723149E-2</c:v>
                </c:pt>
                <c:pt idx="4">
                  <c:v>0.28849642004773268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14-479B-90F2-AD52798CECA6}"/>
            </c:ext>
          </c:extLst>
        </c:ser>
        <c:ser>
          <c:idx val="1"/>
          <c:order val="1"/>
          <c:tx>
            <c:strRef>
              <c:f>'2025год'!$M$14</c:f>
              <c:strCache>
                <c:ptCount val="1"/>
                <c:pt idx="0">
                  <c:v>2025 год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3.4398591792644165E-2"/>
                  <c:y val="-2.1348185336620033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14-479B-90F2-AD52798CECA6}"/>
                </c:ext>
              </c:extLst>
            </c:dLbl>
            <c:dLbl>
              <c:idx val="1"/>
              <c:layout>
                <c:manualLayout>
                  <c:x val="2.664576802507837E-2"/>
                  <c:y val="2.4671052631578948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14-479B-90F2-AD52798CECA6}"/>
                </c:ext>
              </c:extLst>
            </c:dLbl>
            <c:dLbl>
              <c:idx val="2"/>
              <c:layout>
                <c:manualLayout>
                  <c:x val="2.667090756693697E-2"/>
                  <c:y val="-5.3273132750708101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14-479B-90F2-AD52798CECA6}"/>
                </c:ext>
              </c:extLst>
            </c:dLbl>
            <c:dLbl>
              <c:idx val="3"/>
              <c:layout>
                <c:manualLayout>
                  <c:x val="7.481296390848843E-3"/>
                  <c:y val="1.6541947699906367E-2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14-479B-90F2-AD52798CECA6}"/>
                </c:ext>
              </c:extLst>
            </c:dLbl>
            <c:dLbl>
              <c:idx val="4"/>
              <c:layout>
                <c:manualLayout>
                  <c:x val="-7.4495752224980789E-3"/>
                  <c:y val="-2.2189257022383019E-3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14-479B-90F2-AD52798CECA6}"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'2025год'!$K$15:$K$19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'2025год'!$M$15:$M$19</c:f>
              <c:numCache>
                <c:formatCode>0.00%</c:formatCode>
                <c:ptCount val="5"/>
                <c:pt idx="0">
                  <c:v>9.6866808138809143E-2</c:v>
                </c:pt>
                <c:pt idx="1">
                  <c:v>0.1009861440519286</c:v>
                </c:pt>
                <c:pt idx="2">
                  <c:v>0.48058918986393706</c:v>
                </c:pt>
                <c:pt idx="3">
                  <c:v>6.7032829858943946E-2</c:v>
                </c:pt>
                <c:pt idx="4">
                  <c:v>0.25452502808638122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D14-479B-90F2-AD52798CE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7266688"/>
        <c:axId val="1"/>
      </c:radarChart>
      <c:catAx>
        <c:axId val="11472666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4726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22881068437878"/>
          <c:y val="0.47991732917443292"/>
          <c:w val="0.18802006891995648"/>
          <c:h val="0.14832075942198047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200470206310039E-2"/>
          <c:y val="2.6084860432251455E-2"/>
          <c:w val="0.92043730598065199"/>
          <c:h val="0.91505742935311762"/>
        </c:manualLayout>
      </c:layout>
      <c:barChart>
        <c:barDir val="col"/>
        <c:grouping val="clustered"/>
        <c:varyColors val="0"/>
        <c:ser>
          <c:idx val="0"/>
          <c:order val="0"/>
          <c:tx>
            <c:v>2024 год</c:v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'2025год'!$AY$20:$AY$22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'2025год'!$AZ$20:$AZ$22</c:f>
              <c:numCache>
                <c:formatCode>General</c:formatCode>
                <c:ptCount val="3"/>
                <c:pt idx="0">
                  <c:v>9608</c:v>
                </c:pt>
                <c:pt idx="1">
                  <c:v>136</c:v>
                </c:pt>
                <c:pt idx="2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5-48C8-8CD5-C8E96545354E}"/>
            </c:ext>
          </c:extLst>
        </c:ser>
        <c:ser>
          <c:idx val="1"/>
          <c:order val="1"/>
          <c:tx>
            <c:v>2025 год</c:v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'2025год'!$AY$20:$AY$22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'2025год'!$BA$20:$BA$22</c:f>
              <c:numCache>
                <c:formatCode>General</c:formatCode>
                <c:ptCount val="3"/>
                <c:pt idx="0">
                  <c:v>7215</c:v>
                </c:pt>
                <c:pt idx="1">
                  <c:v>120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E5-48C8-8CD5-C8E965453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531520"/>
        <c:axId val="1"/>
      </c:barChart>
      <c:catAx>
        <c:axId val="103053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30531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40687113599289"/>
          <c:y val="0.39302838911920462"/>
          <c:w val="0.11781689053574185"/>
          <c:h val="0.2209357929198779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353449296460162E-2"/>
          <c:y val="6.5066214316763682E-2"/>
          <c:w val="0.88309706613581451"/>
          <c:h val="0.78811880091589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'2025год'!$AU$16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'2025год'!$AV$15:$AW$15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'2025год'!$AV$16:$AW$16</c:f>
              <c:numCache>
                <c:formatCode>General</c:formatCode>
                <c:ptCount val="2"/>
                <c:pt idx="0">
                  <c:v>476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C-4AF3-A7A1-FA8DBF051F7B}"/>
            </c:ext>
          </c:extLst>
        </c:ser>
        <c:ser>
          <c:idx val="1"/>
          <c:order val="1"/>
          <c:tx>
            <c:strRef>
              <c:f>'2025год'!$AU$17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'2025год'!$AV$15:$AW$15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'2025год'!$AV$17:$AW$17</c:f>
              <c:numCache>
                <c:formatCode>General</c:formatCode>
                <c:ptCount val="2"/>
                <c:pt idx="0">
                  <c:v>300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5C-4AF3-A7A1-FA8DBF051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0867264"/>
        <c:axId val="1"/>
      </c:barChart>
      <c:catAx>
        <c:axId val="138086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80867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43721047386457"/>
          <c:y val="0.32744570645483478"/>
          <c:w val="0.12521006501447407"/>
          <c:h val="0.27672450235755935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ysClr val="windowText" lastClr="000000"/>
                </a:solidFill>
              </a:rPr>
              <a:t>Актуальные </a:t>
            </a:r>
            <a:r>
              <a:rPr lang="ru-RU" b="1" dirty="0" smtClean="0">
                <a:solidFill>
                  <a:sysClr val="windowText" lastClr="000000"/>
                </a:solidFill>
              </a:rPr>
              <a:t>темы 2025 года </a:t>
            </a:r>
            <a:endParaRPr lang="ru-RU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2025год</c:v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2025'!$F$3:$F$14</c:f>
              <c:strCache>
                <c:ptCount val="12"/>
                <c:pt idx="0">
                  <c:v>Вопросы, связанные с деятельностью детских садов, школ</c:v>
                </c:pt>
                <c:pt idx="1">
                  <c:v>Арендные отношения</c:v>
                </c:pt>
                <c:pt idx="2">
                  <c:v>Торговля, размещение торговых точек, развитие предпринимательской деятельности.</c:v>
                </c:pt>
                <c:pt idx="3">
                  <c:v> Управляющие организации, товарищества собственников жилья и иные формы управления собственностью</c:v>
                </c:pt>
                <c:pt idx="4">
                  <c:v>Улучшение жилищных условий, ветхое, аварийное жилье, выделение жилья, переселение</c:v>
                </c:pt>
                <c:pt idx="5">
                  <c:v>Содержание общего имущества, капремонт.</c:v>
                </c:pt>
                <c:pt idx="6">
                  <c:v>Дорожное хозяйство, транспорт, автопарковки, ремонт дорог</c:v>
                </c:pt>
                <c:pt idx="7">
                  <c:v>Обращение с твердыми коммунальными отходами, свалки, уборка мусора</c:v>
                </c:pt>
                <c:pt idx="8">
                  <c:v>Финансовая помощь,выплаты пособий и компенсаций, льготы</c:v>
                </c:pt>
                <c:pt idx="9">
                  <c:v>Предоставление коммунальных услуг ненадлежащего качества, оплата услуг, перебои</c:v>
                </c:pt>
                <c:pt idx="10">
                  <c:v>Комплексное благоустройство, озеленение</c:v>
                </c:pt>
                <c:pt idx="11">
                  <c:v>Градостроительство. Архитектура и проектирование</c:v>
                </c:pt>
              </c:strCache>
            </c:strRef>
          </c:cat>
          <c:val>
            <c:numRef>
              <c:f>'топ 2025'!$G$3:$G$14</c:f>
              <c:numCache>
                <c:formatCode>General</c:formatCode>
                <c:ptCount val="12"/>
                <c:pt idx="0">
                  <c:v>73</c:v>
                </c:pt>
                <c:pt idx="1">
                  <c:v>82</c:v>
                </c:pt>
                <c:pt idx="2">
                  <c:v>100</c:v>
                </c:pt>
                <c:pt idx="3">
                  <c:v>177</c:v>
                </c:pt>
                <c:pt idx="4">
                  <c:v>254</c:v>
                </c:pt>
                <c:pt idx="5">
                  <c:v>274</c:v>
                </c:pt>
                <c:pt idx="6">
                  <c:v>452</c:v>
                </c:pt>
                <c:pt idx="7">
                  <c:v>477</c:v>
                </c:pt>
                <c:pt idx="8">
                  <c:v>484</c:v>
                </c:pt>
                <c:pt idx="9">
                  <c:v>697</c:v>
                </c:pt>
                <c:pt idx="10">
                  <c:v>700</c:v>
                </c:pt>
                <c:pt idx="11">
                  <c:v>1328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F-473D-931F-600D760C1F55}"/>
            </c:ext>
          </c:extLst>
        </c:ser>
        <c:ser>
          <c:idx val="1"/>
          <c:order val="1"/>
          <c:tx>
            <c:v>2024 год</c:v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2025'!$F$3:$F$14</c:f>
              <c:strCache>
                <c:ptCount val="12"/>
                <c:pt idx="0">
                  <c:v>Вопросы, связанные с деятельностью детских садов, школ</c:v>
                </c:pt>
                <c:pt idx="1">
                  <c:v>Арендные отношения</c:v>
                </c:pt>
                <c:pt idx="2">
                  <c:v>Торговля, размещение торговых точек, развитие предпринимательской деятельности.</c:v>
                </c:pt>
                <c:pt idx="3">
                  <c:v> Управляющие организации, товарищества собственников жилья и иные формы управления собственностью</c:v>
                </c:pt>
                <c:pt idx="4">
                  <c:v>Улучшение жилищных условий, ветхое, аварийное жилье, выделение жилья, переселение</c:v>
                </c:pt>
                <c:pt idx="5">
                  <c:v>Содержание общего имущества, капремонт.</c:v>
                </c:pt>
                <c:pt idx="6">
                  <c:v>Дорожное хозяйство, транспорт, автопарковки, ремонт дорог</c:v>
                </c:pt>
                <c:pt idx="7">
                  <c:v>Обращение с твердыми коммунальными отходами, свалки, уборка мусора</c:v>
                </c:pt>
                <c:pt idx="8">
                  <c:v>Финансовая помощь,выплаты пособий и компенсаций, льготы</c:v>
                </c:pt>
                <c:pt idx="9">
                  <c:v>Предоставление коммунальных услуг ненадлежащего качества, оплата услуг, перебои</c:v>
                </c:pt>
                <c:pt idx="10">
                  <c:v>Комплексное благоустройство, озеленение</c:v>
                </c:pt>
                <c:pt idx="11">
                  <c:v>Градостроительство. Архитектура и проектирование</c:v>
                </c:pt>
              </c:strCache>
            </c:strRef>
          </c:cat>
          <c:val>
            <c:numRef>
              <c:f>'топ 2025'!$H$3:$H$14</c:f>
              <c:numCache>
                <c:formatCode>General</c:formatCode>
                <c:ptCount val="12"/>
                <c:pt idx="0">
                  <c:v>126</c:v>
                </c:pt>
                <c:pt idx="1">
                  <c:v>137</c:v>
                </c:pt>
                <c:pt idx="2">
                  <c:v>58</c:v>
                </c:pt>
                <c:pt idx="3">
                  <c:v>263</c:v>
                </c:pt>
                <c:pt idx="4">
                  <c:v>176</c:v>
                </c:pt>
                <c:pt idx="5">
                  <c:v>436</c:v>
                </c:pt>
                <c:pt idx="6">
                  <c:v>1189</c:v>
                </c:pt>
                <c:pt idx="7">
                  <c:v>1198</c:v>
                </c:pt>
                <c:pt idx="8">
                  <c:v>381</c:v>
                </c:pt>
                <c:pt idx="9">
                  <c:v>1095</c:v>
                </c:pt>
                <c:pt idx="10">
                  <c:v>990</c:v>
                </c:pt>
                <c:pt idx="11">
                  <c:v>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6F-473D-931F-600D760C1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7610576"/>
        <c:axId val="1"/>
      </c:barChart>
      <c:catAx>
        <c:axId val="103761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376105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935833807032435"/>
          <c:y val="0.48852501705003409"/>
          <c:w val="0.14086044310287923"/>
          <c:h val="0.1011124888916444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0.55641</cdr:x>
      <cdr:y>0.69546</cdr:y>
    </cdr:from>
    <cdr:to>
      <cdr:x>0.64518</cdr:x>
      <cdr:y>0.79937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25213" y="2021230"/>
          <a:ext cx="434781" cy="301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-</a:t>
          </a:r>
          <a:r>
            <a:rPr lang="ru-RU" sz="1100" dirty="0" smtClean="0"/>
            <a:t>25%</a:t>
          </a:r>
          <a:endParaRPr lang="ru-RU" sz="1100" dirty="0"/>
        </a:p>
        <a:p xmlns:a="http://schemas.openxmlformats.org/drawingml/2006/main">
          <a:r>
            <a:rPr lang="ru-RU" sz="1100" dirty="0"/>
            <a:t>  </a:t>
          </a:r>
        </a:p>
      </cdr:txBody>
    </cdr:sp>
  </cdr:relSizeAnchor>
  <cdr:relSizeAnchor xmlns:cdr="http://schemas.openxmlformats.org/drawingml/2006/chartDrawing">
    <cdr:from>
      <cdr:x>0.79307</cdr:x>
      <cdr:y>0.48427</cdr:y>
    </cdr:from>
    <cdr:to>
      <cdr:x>0.99356</cdr:x>
      <cdr:y>0.82801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28159" y="13629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0.54072</cdr:x>
      <cdr:y>0.74694</cdr:y>
    </cdr:from>
    <cdr:to>
      <cdr:x>0.69504</cdr:x>
      <cdr:y>0.89729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40816" y="2116656"/>
          <a:ext cx="639504" cy="42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-</a:t>
          </a:r>
          <a:r>
            <a:rPr lang="ru-RU" sz="1100" dirty="0" smtClean="0"/>
            <a:t>24%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0.34756</cdr:x>
      <cdr:y>0.41955</cdr:y>
    </cdr:from>
    <cdr:to>
      <cdr:x>0.45427</cdr:x>
      <cdr:y>0.55505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9050" y="1150900"/>
          <a:ext cx="487865" cy="371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+48%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объединений,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Администрацию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Твери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2025год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8304" y="542421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15.02.2026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 idx="4294967295"/>
          </p:nvPr>
        </p:nvSpPr>
        <p:spPr>
          <a:xfrm>
            <a:off x="1349640" y="622800"/>
            <a:ext cx="7076160" cy="3596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Актуальные темы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Рисунок 5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cxnSp>
        <p:nvCxnSpPr>
          <p:cNvPr id="152" name="Прямая соединительная линия 6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153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54" name="Прямая соединительная линия 9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3" name="PlaceHolder 2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29FDA299-688F-457D-9440-CD011E5F0B80}" type="slidenum">
              <a:t>10</a:t>
            </a:fld>
            <a:endParaRPr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49465" y="591679"/>
            <a:ext cx="7076473" cy="4610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с учетом канала ПОС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13202"/>
              </p:ext>
            </p:extLst>
          </p:nvPr>
        </p:nvGraphicFramePr>
        <p:xfrm>
          <a:off x="323280" y="1170962"/>
          <a:ext cx="2592535" cy="2647950"/>
        </p:xfrm>
        <a:graphic>
          <a:graphicData uri="http://schemas.openxmlformats.org/drawingml/2006/table">
            <a:tbl>
              <a:tblPr/>
              <a:tblGrid>
                <a:gridCol w="518507">
                  <a:extLst>
                    <a:ext uri="{9D8B030D-6E8A-4147-A177-3AD203B41FA5}">
                      <a16:colId xmlns:a16="http://schemas.microsoft.com/office/drawing/2014/main" val="3500228542"/>
                    </a:ext>
                  </a:extLst>
                </a:gridCol>
                <a:gridCol w="518507">
                  <a:extLst>
                    <a:ext uri="{9D8B030D-6E8A-4147-A177-3AD203B41FA5}">
                      <a16:colId xmlns:a16="http://schemas.microsoft.com/office/drawing/2014/main" val="3979456819"/>
                    </a:ext>
                  </a:extLst>
                </a:gridCol>
                <a:gridCol w="518507">
                  <a:extLst>
                    <a:ext uri="{9D8B030D-6E8A-4147-A177-3AD203B41FA5}">
                      <a16:colId xmlns:a16="http://schemas.microsoft.com/office/drawing/2014/main" val="4274768252"/>
                    </a:ext>
                  </a:extLst>
                </a:gridCol>
                <a:gridCol w="518507">
                  <a:extLst>
                    <a:ext uri="{9D8B030D-6E8A-4147-A177-3AD203B41FA5}">
                      <a16:colId xmlns:a16="http://schemas.microsoft.com/office/drawing/2014/main" val="834454301"/>
                    </a:ext>
                  </a:extLst>
                </a:gridCol>
                <a:gridCol w="518507">
                  <a:extLst>
                    <a:ext uri="{9D8B030D-6E8A-4147-A177-3AD203B41FA5}">
                      <a16:colId xmlns:a16="http://schemas.microsoft.com/office/drawing/2014/main" val="766895582"/>
                    </a:ext>
                  </a:extLst>
                </a:gridCol>
              </a:tblGrid>
              <a:tr h="5820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поступивших обращений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2024 год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доля,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2025 год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доля,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405119"/>
                  </a:ext>
                </a:extLst>
              </a:tr>
              <a:tr h="228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письменные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9608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58,8%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42,3%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782921"/>
                  </a:ext>
                </a:extLst>
              </a:tr>
              <a:tr h="3423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на личном приеме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385735"/>
                  </a:ext>
                </a:extLst>
              </a:tr>
              <a:tr h="3423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по горячей линии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933752"/>
                  </a:ext>
                </a:extLst>
              </a:tr>
              <a:tr h="17119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ПОС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6507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39,8%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9661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56,6%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503875"/>
                  </a:ext>
                </a:extLst>
              </a:tr>
              <a:tr h="1141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16353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17060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97793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452177"/>
              </p:ext>
            </p:extLst>
          </p:nvPr>
        </p:nvGraphicFramePr>
        <p:xfrm>
          <a:off x="3563888" y="1230812"/>
          <a:ext cx="5331050" cy="468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233884"/>
              </p:ext>
            </p:extLst>
          </p:nvPr>
        </p:nvGraphicFramePr>
        <p:xfrm>
          <a:off x="242939" y="3937138"/>
          <a:ext cx="3680989" cy="235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311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6"/>
          <p:cNvPicPr/>
          <p:nvPr/>
        </p:nvPicPr>
        <p:blipFill>
          <a:blip r:embed="rId2"/>
          <a:stretch/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sp>
        <p:nvSpPr>
          <p:cNvPr id="159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60" name="Прямая соединительная линия 10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61" name="Прямая соединительная линия 11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3" name="PlaceHolder 2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90712037-B86D-46AA-A971-0E4F03984FF2}" type="slidenum">
              <a:t>11</a:t>
            </a:fld>
            <a:endParaRPr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88790" y="613676"/>
            <a:ext cx="7076473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ysClr val="windowText" lastClr="000000"/>
                </a:solidFill>
              </a:rPr>
              <a:t>Актуальные темы обращений, поступивших через ПОС</a:t>
            </a:r>
            <a:endParaRPr lang="ru-RU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60" y="1412776"/>
            <a:ext cx="3116623" cy="3884353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471845"/>
              </p:ext>
            </p:extLst>
          </p:nvPr>
        </p:nvGraphicFramePr>
        <p:xfrm>
          <a:off x="3563888" y="1053880"/>
          <a:ext cx="4968552" cy="337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620465"/>
              </p:ext>
            </p:extLst>
          </p:nvPr>
        </p:nvGraphicFramePr>
        <p:xfrm>
          <a:off x="4395087" y="4468369"/>
          <a:ext cx="3870176" cy="187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793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/>
              <a:t>Результаты рассмотрения обращений*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3498" y="6026535"/>
            <a:ext cx="668782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* По состоянию на 15.02.2026 в системе автоматизированного учета обращений граждан Администрации города Твери (</a:t>
            </a:r>
            <a:r>
              <a:rPr lang="en-US" sz="900" b="1" dirty="0" err="1" smtClean="0"/>
              <a:t>LanDocs</a:t>
            </a:r>
            <a:r>
              <a:rPr lang="ru-RU" sz="900" b="1" dirty="0" smtClean="0"/>
              <a:t>)</a:t>
            </a:r>
            <a:r>
              <a:rPr lang="en-US" sz="900" b="1" dirty="0" smtClean="0"/>
              <a:t> </a:t>
            </a:r>
            <a:endParaRPr lang="ru-RU" sz="900" b="1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060498"/>
              </p:ext>
            </p:extLst>
          </p:nvPr>
        </p:nvGraphicFramePr>
        <p:xfrm>
          <a:off x="539553" y="1730674"/>
          <a:ext cx="7066160" cy="339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4482967"/>
            <a:ext cx="3888433" cy="108059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2025 году в Администрацию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города Твери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поступило 7399 обращений,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что на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25% меньше,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чем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2024 году (9846).*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62260" y="4482966"/>
            <a:ext cx="3960439" cy="1113533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общем количестве обращений жителями города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поставлено 8011 вопросов, что  на 24% меньше, чем в 2024 году (10475).*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315534"/>
              </p:ext>
            </p:extLst>
          </p:nvPr>
        </p:nvGraphicFramePr>
        <p:xfrm>
          <a:off x="205749" y="1403042"/>
          <a:ext cx="4726292" cy="291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465068"/>
              </p:ext>
            </p:extLst>
          </p:nvPr>
        </p:nvGraphicFramePr>
        <p:xfrm>
          <a:off x="4788024" y="1462344"/>
          <a:ext cx="4144134" cy="283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66366" y="5627903"/>
            <a:ext cx="83019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1"/>
              </a:spcAft>
              <a:defRPr/>
            </a:pPr>
            <a:r>
              <a:rPr lang="ru-RU" sz="900" dirty="0" smtClean="0"/>
              <a:t>Уменьшение </a:t>
            </a:r>
            <a:r>
              <a:rPr lang="ru-RU" sz="900" dirty="0"/>
              <a:t>количества </a:t>
            </a:r>
            <a:r>
              <a:rPr lang="ru-RU" sz="900" dirty="0" smtClean="0"/>
              <a:t>обращений в отчетном периоде по</a:t>
            </a:r>
            <a:r>
              <a:rPr lang="ru-RU" sz="900" dirty="0"/>
              <a:t> сравнению с </a:t>
            </a:r>
            <a:r>
              <a:rPr lang="ru-RU" sz="900" dirty="0" smtClean="0"/>
              <a:t>аналогичным периодом прошлого года, </a:t>
            </a:r>
            <a:r>
              <a:rPr lang="ru-RU" sz="900" dirty="0"/>
              <a:t>связано с уменьшением количества обращений </a:t>
            </a:r>
            <a:r>
              <a:rPr lang="ru-RU" sz="900" dirty="0" smtClean="0"/>
              <a:t>по каналу интернет-приемной, </a:t>
            </a:r>
            <a:r>
              <a:rPr lang="ru-RU" sz="900" dirty="0"/>
              <a:t>что в </a:t>
            </a:r>
            <a:r>
              <a:rPr lang="ru-RU" sz="900" dirty="0" smtClean="0"/>
              <a:t>свою очередь обусловлено </a:t>
            </a:r>
            <a:r>
              <a:rPr lang="ru-RU" sz="900" dirty="0"/>
              <a:t> вступлением в силу с 30 марта 2025 года </a:t>
            </a:r>
            <a:r>
              <a:rPr lang="ru-RU" sz="900" dirty="0" smtClean="0"/>
              <a:t>новой редакции </a:t>
            </a:r>
            <a:r>
              <a:rPr lang="ru-RU" sz="900" dirty="0"/>
              <a:t>Федерального закона от 2 мая 2006 года № 59-ФЗ «О порядке рассмотрения обращений граждан Российской Федерации», предусматривающей обязательную идентификацию и (или) аутентификацию граждан при направлении обращений в форме электронного документа. В то же время </a:t>
            </a:r>
            <a:r>
              <a:rPr lang="ru-RU" sz="900" dirty="0" smtClean="0"/>
              <a:t>увеличилось </a:t>
            </a:r>
            <a:r>
              <a:rPr lang="ru-RU" sz="900" dirty="0"/>
              <a:t>количество обращений, поступивших </a:t>
            </a:r>
            <a:r>
              <a:rPr lang="ru-RU" sz="900" dirty="0" smtClean="0"/>
              <a:t>через канал ПОС. Анализ  </a:t>
            </a:r>
            <a:r>
              <a:rPr lang="ru-RU" sz="900" dirty="0"/>
              <a:t>долей </a:t>
            </a:r>
            <a:r>
              <a:rPr lang="ru-RU" sz="900" dirty="0" smtClean="0"/>
              <a:t>всех каналов поступления обращений в</a:t>
            </a:r>
            <a:r>
              <a:rPr lang="ru-RU" sz="900" dirty="0"/>
              <a:t> общем количестве </a:t>
            </a:r>
            <a:r>
              <a:rPr lang="ru-RU" sz="900" dirty="0" smtClean="0"/>
              <a:t>обращений</a:t>
            </a:r>
            <a:r>
              <a:rPr lang="ru-RU" sz="900" dirty="0"/>
              <a:t> </a:t>
            </a:r>
            <a:r>
              <a:rPr lang="ru-RU" sz="900" dirty="0" smtClean="0"/>
              <a:t>приведен на слайде № 10.</a:t>
            </a:r>
            <a:endParaRPr lang="ru-RU" sz="900" b="1" kern="0" spc="-1" dirty="0">
              <a:solidFill>
                <a:srgbClr val="0D0D0D"/>
              </a:solidFill>
              <a:latin typeface="Segoe UI"/>
              <a:ea typeface="Segoe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933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9290" y="640378"/>
            <a:ext cx="7076473" cy="412358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поступивших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Администрацию города нарастающим итогом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320330"/>
              </p:ext>
            </p:extLst>
          </p:nvPr>
        </p:nvGraphicFramePr>
        <p:xfrm>
          <a:off x="457199" y="1340706"/>
          <a:ext cx="8229602" cy="2390085"/>
        </p:xfrm>
        <a:graphic>
          <a:graphicData uri="http://schemas.openxmlformats.org/drawingml/2006/table">
            <a:tbl>
              <a:tblPr/>
              <a:tblGrid>
                <a:gridCol w="840470">
                  <a:extLst>
                    <a:ext uri="{9D8B030D-6E8A-4147-A177-3AD203B41FA5}">
                      <a16:colId xmlns:a16="http://schemas.microsoft.com/office/drawing/2014/main" val="3842939051"/>
                    </a:ext>
                  </a:extLst>
                </a:gridCol>
                <a:gridCol w="723738">
                  <a:extLst>
                    <a:ext uri="{9D8B030D-6E8A-4147-A177-3AD203B41FA5}">
                      <a16:colId xmlns:a16="http://schemas.microsoft.com/office/drawing/2014/main" val="1282805691"/>
                    </a:ext>
                  </a:extLst>
                </a:gridCol>
                <a:gridCol w="723738">
                  <a:extLst>
                    <a:ext uri="{9D8B030D-6E8A-4147-A177-3AD203B41FA5}">
                      <a16:colId xmlns:a16="http://schemas.microsoft.com/office/drawing/2014/main" val="62656044"/>
                    </a:ext>
                  </a:extLst>
                </a:gridCol>
                <a:gridCol w="723738">
                  <a:extLst>
                    <a:ext uri="{9D8B030D-6E8A-4147-A177-3AD203B41FA5}">
                      <a16:colId xmlns:a16="http://schemas.microsoft.com/office/drawing/2014/main" val="3537118079"/>
                    </a:ext>
                  </a:extLst>
                </a:gridCol>
                <a:gridCol w="723738">
                  <a:extLst>
                    <a:ext uri="{9D8B030D-6E8A-4147-A177-3AD203B41FA5}">
                      <a16:colId xmlns:a16="http://schemas.microsoft.com/office/drawing/2014/main" val="3640998276"/>
                    </a:ext>
                  </a:extLst>
                </a:gridCol>
                <a:gridCol w="723738">
                  <a:extLst>
                    <a:ext uri="{9D8B030D-6E8A-4147-A177-3AD203B41FA5}">
                      <a16:colId xmlns:a16="http://schemas.microsoft.com/office/drawing/2014/main" val="1012848607"/>
                    </a:ext>
                  </a:extLst>
                </a:gridCol>
                <a:gridCol w="723738">
                  <a:extLst>
                    <a:ext uri="{9D8B030D-6E8A-4147-A177-3AD203B41FA5}">
                      <a16:colId xmlns:a16="http://schemas.microsoft.com/office/drawing/2014/main" val="2708691829"/>
                    </a:ext>
                  </a:extLst>
                </a:gridCol>
                <a:gridCol w="723738">
                  <a:extLst>
                    <a:ext uri="{9D8B030D-6E8A-4147-A177-3AD203B41FA5}">
                      <a16:colId xmlns:a16="http://schemas.microsoft.com/office/drawing/2014/main" val="2230917378"/>
                    </a:ext>
                  </a:extLst>
                </a:gridCol>
                <a:gridCol w="723738">
                  <a:extLst>
                    <a:ext uri="{9D8B030D-6E8A-4147-A177-3AD203B41FA5}">
                      <a16:colId xmlns:a16="http://schemas.microsoft.com/office/drawing/2014/main" val="1301327581"/>
                    </a:ext>
                  </a:extLst>
                </a:gridCol>
                <a:gridCol w="770431">
                  <a:extLst>
                    <a:ext uri="{9D8B030D-6E8A-4147-A177-3AD203B41FA5}">
                      <a16:colId xmlns:a16="http://schemas.microsoft.com/office/drawing/2014/main" val="2681310970"/>
                    </a:ext>
                  </a:extLst>
                </a:gridCol>
                <a:gridCol w="828797">
                  <a:extLst>
                    <a:ext uri="{9D8B030D-6E8A-4147-A177-3AD203B41FA5}">
                      <a16:colId xmlns:a16="http://schemas.microsoft.com/office/drawing/2014/main" val="3135743083"/>
                    </a:ext>
                  </a:extLst>
                </a:gridCol>
              </a:tblGrid>
              <a:tr h="297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2024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2024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2024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2024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2025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2025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2025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2025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2025 к 2024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19682"/>
                  </a:ext>
                </a:extLst>
              </a:tr>
              <a:tr h="665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поступивших обращений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2460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3064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2883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1439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2321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1358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1864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1856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-2447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-25%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3156"/>
                  </a:ext>
                </a:extLst>
              </a:tr>
              <a:tr h="297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9846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7399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428651"/>
                  </a:ext>
                </a:extLst>
              </a:tr>
              <a:tr h="297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2024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2024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2024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2024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2025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2025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2025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2025 года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2025 к 2024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119165"/>
                  </a:ext>
                </a:extLst>
              </a:tr>
              <a:tr h="665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2588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3301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3140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1446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2441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1582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2063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1925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-2464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-24%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322040"/>
                  </a:ext>
                </a:extLst>
              </a:tr>
              <a:tr h="166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10475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8011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835941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998823"/>
              </p:ext>
            </p:extLst>
          </p:nvPr>
        </p:nvGraphicFramePr>
        <p:xfrm>
          <a:off x="323528" y="4123012"/>
          <a:ext cx="8572038" cy="184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472713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31640" y="532714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вопросов в разрезе тематических разделов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41906"/>
              </p:ext>
            </p:extLst>
          </p:nvPr>
        </p:nvGraphicFramePr>
        <p:xfrm>
          <a:off x="686545" y="1196751"/>
          <a:ext cx="7924801" cy="2124034"/>
        </p:xfrm>
        <a:graphic>
          <a:graphicData uri="http://schemas.openxmlformats.org/drawingml/2006/table">
            <a:tbl>
              <a:tblPr/>
              <a:tblGrid>
                <a:gridCol w="138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0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0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08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08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980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Тематический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2025года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2025 года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8,79%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8,63%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11,2%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9,69%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11,43%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11,13%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7,66%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10,10%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47,85%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46,52%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48,72%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48,9%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48,06%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безопасность, законность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8,28%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7,02%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5,53%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5,7%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22,45%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26,55%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29,47%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24,1%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25,45%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2441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1582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2063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1925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100,0%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8011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769481"/>
              </p:ext>
            </p:extLst>
          </p:nvPr>
        </p:nvGraphicFramePr>
        <p:xfrm>
          <a:off x="467544" y="3789040"/>
          <a:ext cx="825304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Общероссийского классификатора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290065"/>
              </p:ext>
            </p:extLst>
          </p:nvPr>
        </p:nvGraphicFramePr>
        <p:xfrm>
          <a:off x="115378" y="1328378"/>
          <a:ext cx="8913243" cy="466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946276"/>
              </p:ext>
            </p:extLst>
          </p:nvPr>
        </p:nvGraphicFramePr>
        <p:xfrm>
          <a:off x="1292584" y="1330444"/>
          <a:ext cx="6104051" cy="539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072979"/>
              </p:ext>
            </p:extLst>
          </p:nvPr>
        </p:nvGraphicFramePr>
        <p:xfrm>
          <a:off x="919900" y="1576165"/>
          <a:ext cx="7093768" cy="4465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179640" y="116640"/>
            <a:ext cx="645840" cy="79164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 idx="4294967295"/>
          </p:nvPr>
        </p:nvSpPr>
        <p:spPr>
          <a:xfrm>
            <a:off x="1259640" y="771840"/>
            <a:ext cx="7488360" cy="273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400" b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Количество коллективных и повторных обращений</a:t>
            </a:r>
          </a:p>
        </p:txBody>
      </p:sp>
      <p:sp>
        <p:nvSpPr>
          <p:cNvPr id="127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28" name="Прямая соединительная линия 7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29" name="Прямая соединительная линия 10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3" name="PlaceHolder 2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685CC968-D21C-481B-A079-75739CFE7E5F}" type="slidenum">
              <a:t>8</a:t>
            </a:fld>
            <a:endParaRPr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747670"/>
              </p:ext>
            </p:extLst>
          </p:nvPr>
        </p:nvGraphicFramePr>
        <p:xfrm>
          <a:off x="1131956" y="2345566"/>
          <a:ext cx="6880087" cy="216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13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009112"/>
              </p:ext>
            </p:extLst>
          </p:nvPr>
        </p:nvGraphicFramePr>
        <p:xfrm>
          <a:off x="4026522" y="1144418"/>
          <a:ext cx="4865958" cy="504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43" y="1051261"/>
            <a:ext cx="3700161" cy="51380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594</Words>
  <Application>Microsoft Office PowerPoint</Application>
  <PresentationFormat>Экран (4:3)</PresentationFormat>
  <Paragraphs>218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Cyr</vt:lpstr>
      <vt:lpstr>Calibri</vt:lpstr>
      <vt:lpstr>Segoe UI</vt:lpstr>
      <vt:lpstr>Times New Roman</vt:lpstr>
      <vt:lpstr>XO Oriel</vt:lpstr>
      <vt:lpstr>Тема Office</vt:lpstr>
      <vt:lpstr>Презентация PowerPoint</vt:lpstr>
      <vt:lpstr>Количество поступивших обращений и вопросов</vt:lpstr>
      <vt:lpstr>Динамика поступивших обращений в Администрацию города нарастающим итогом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</vt:lpstr>
      <vt:lpstr>Актуальные темы</vt:lpstr>
      <vt:lpstr>Презентация PowerPoint</vt:lpstr>
      <vt:lpstr>Результаты рассмотрения обращений*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Пользователь Windows</cp:lastModifiedBy>
  <cp:revision>366</cp:revision>
  <cp:lastPrinted>2019-11-29T14:10:00Z</cp:lastPrinted>
  <dcterms:created xsi:type="dcterms:W3CDTF">2017-03-22T12:13:00Z</dcterms:created>
  <dcterms:modified xsi:type="dcterms:W3CDTF">2026-02-19T13:28:13Z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39461D07D8F64FDFA5AABE5DFCA08053_12</vt:lpwstr>
  </property>
  <property fmtid="{D5CDD505-2E9C-101B-9397-08002B2CF9AE}" pid="3" name="KSOProductBuildVer">
    <vt:lpwstr>1033-12.2.0.13431</vt:lpwstr>
  </property>
</Properties>
</file>